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300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6" r:id="rId21"/>
    <p:sldId id="283" r:id="rId22"/>
    <p:sldId id="279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81" r:id="rId35"/>
    <p:sldId id="282" r:id="rId36"/>
    <p:sldId id="295" r:id="rId37"/>
    <p:sldId id="297" r:id="rId38"/>
    <p:sldId id="298" r:id="rId39"/>
    <p:sldId id="301" r:id="rId40"/>
    <p:sldId id="302" r:id="rId41"/>
    <p:sldId id="303" r:id="rId42"/>
    <p:sldId id="304" r:id="rId43"/>
    <p:sldId id="305" r:id="rId44"/>
    <p:sldId id="299" r:id="rId45"/>
    <p:sldId id="277" r:id="rId46"/>
    <p:sldId id="27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E4E-9112-4F3F-9C0B-71E5AA2241A1}" type="datetimeFigureOut">
              <a:rPr lang="en-GB" smtClean="0"/>
              <a:pPr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F63-AF57-4DD2-B26A-3E05450F4D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E4E-9112-4F3F-9C0B-71E5AA2241A1}" type="datetimeFigureOut">
              <a:rPr lang="en-GB" smtClean="0"/>
              <a:pPr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F63-AF57-4DD2-B26A-3E05450F4D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E4E-9112-4F3F-9C0B-71E5AA2241A1}" type="datetimeFigureOut">
              <a:rPr lang="en-GB" smtClean="0"/>
              <a:pPr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F63-AF57-4DD2-B26A-3E05450F4D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E4E-9112-4F3F-9C0B-71E5AA2241A1}" type="datetimeFigureOut">
              <a:rPr lang="en-GB" smtClean="0"/>
              <a:pPr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F63-AF57-4DD2-B26A-3E05450F4D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E4E-9112-4F3F-9C0B-71E5AA2241A1}" type="datetimeFigureOut">
              <a:rPr lang="en-GB" smtClean="0"/>
              <a:pPr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F63-AF57-4DD2-B26A-3E05450F4D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E4E-9112-4F3F-9C0B-71E5AA2241A1}" type="datetimeFigureOut">
              <a:rPr lang="en-GB" smtClean="0"/>
              <a:pPr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F63-AF57-4DD2-B26A-3E05450F4D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E4E-9112-4F3F-9C0B-71E5AA2241A1}" type="datetimeFigureOut">
              <a:rPr lang="en-GB" smtClean="0"/>
              <a:pPr/>
              <a:t>18/11/2021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F63-AF57-4DD2-B26A-3E05450F4D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E4E-9112-4F3F-9C0B-71E5AA2241A1}" type="datetimeFigureOut">
              <a:rPr lang="en-GB" smtClean="0"/>
              <a:pPr/>
              <a:t>18/11/2021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F63-AF57-4DD2-B26A-3E05450F4D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E4E-9112-4F3F-9C0B-71E5AA2241A1}" type="datetimeFigureOut">
              <a:rPr lang="en-GB" smtClean="0"/>
              <a:pPr/>
              <a:t>18/11/2021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F63-AF57-4DD2-B26A-3E05450F4D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E4E-9112-4F3F-9C0B-71E5AA2241A1}" type="datetimeFigureOut">
              <a:rPr lang="en-GB" smtClean="0"/>
              <a:pPr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F63-AF57-4DD2-B26A-3E05450F4D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8E4E-9112-4F3F-9C0B-71E5AA2241A1}" type="datetimeFigureOut">
              <a:rPr lang="en-GB" smtClean="0"/>
              <a:pPr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F63-AF57-4DD2-B26A-3E05450F4D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8E4E-9112-4F3F-9C0B-71E5AA2241A1}" type="datetimeFigureOut">
              <a:rPr lang="en-GB" smtClean="0"/>
              <a:pPr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1F63-AF57-4DD2-B26A-3E05450F4D9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p4BLFixCw" TargetMode="External"/><Relationship Id="rId2" Type="http://schemas.openxmlformats.org/officeDocument/2006/relationships/hyperlink" Target="https://www.youtube.com/watch?v=rVqJacvywA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4oYOjVDgo0" TargetMode="External"/><Relationship Id="rId4" Type="http://schemas.openxmlformats.org/officeDocument/2006/relationships/hyperlink" Target="https://www.youtube.com/watch?v=hwgo2O5Vk_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bi0WCLJveM" TargetMode="External"/><Relationship Id="rId2" Type="http://schemas.openxmlformats.org/officeDocument/2006/relationships/hyperlink" Target="https://www.youtube.com/watch?v=LAfk4M0nC3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LcdKXE4R0s" TargetMode="External"/><Relationship Id="rId4" Type="http://schemas.openxmlformats.org/officeDocument/2006/relationships/hyperlink" Target="https://www.youtube.com/watch?v=tpaMMYye65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dR6VK3-F3Y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err="1" smtClean="0">
                <a:solidFill>
                  <a:srgbClr val="0070C0"/>
                </a:solidFill>
              </a:rPr>
              <a:t>Kognitivni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razvoj</a:t>
            </a:r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AS\Desktop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46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VRSTE MISLJENJA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Реалистичко  мишљење </a:t>
            </a:r>
            <a:r>
              <a:rPr lang="ru-RU" sz="2000" dirty="0"/>
              <a:t>одликује се уважавањем закона стварности и логике, оперише симболима, представама стварно постојећих објеката, бића, догађаја.  Оно је независно од наших ставова, потреба или осећања и усмерено је ка откривању објективно постојећих веза, појава 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Имагинативно мишљење</a:t>
            </a:r>
            <a:r>
              <a:rPr lang="ru-RU" sz="2000" dirty="0"/>
              <a:t>, засновано на способности маштања, оперише представама појава, бића и догађаја који не постоје у стварности. Оно је под великим утицајем субјективних чиниоца, жеља, афеката и тежњи. Резултат овог мишљења може бити нека значајна духовна творевина (нпр. слика, прича), али и безначајан производ (нпр. сањарење, шара).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VRSTE MISLJENJA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Индуктивно мишљење </a:t>
            </a:r>
            <a:r>
              <a:rPr lang="en-US" smtClean="0"/>
              <a:t>је закључивање које иде од сазнања о појединачним случајевима ка општем знању („одоздо према горе“). </a:t>
            </a:r>
          </a:p>
          <a:p>
            <a:r>
              <a:rPr lang="en-US" b="1" smtClean="0"/>
              <a:t>Дедуктивно мишљење </a:t>
            </a:r>
            <a:r>
              <a:rPr lang="en-US" smtClean="0"/>
              <a:t>је закључивање које из неког општег суда логички из­</a:t>
            </a:r>
            <a:r>
              <a:rPr lang="ru-RU" smtClean="0"/>
              <a:t>води неки други,  појединачни суд („одозго према доле“). 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VRSTE MIŠLJENJA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Конвергентно мишљење</a:t>
            </a:r>
            <a:r>
              <a:rPr lang="ru-RU" sz="2000" dirty="0"/>
              <a:t> је доследно, систематично и логично у трагање за решењем проблема . Оно се креће право према циљу, одбацује сва нелогична и неу</a:t>
            </a:r>
            <a:r>
              <a:rPr lang="sr-Cyrl-RS" sz="2000" dirty="0"/>
              <a:t>т</a:t>
            </a:r>
            <a:r>
              <a:rPr lang="ru-RU" sz="2000" dirty="0"/>
              <a:t>емељена решења, све више сужавајући број могућних решења. Циљ је да се пронађе једно, тачно решење проблема. Карактеристично је за на</a:t>
            </a:r>
            <a:r>
              <a:rPr lang="sr-Cyrl-RS" sz="2000" dirty="0" err="1"/>
              <a:t>учни</a:t>
            </a:r>
            <a:r>
              <a:rPr lang="sr-Cyrl-RS" sz="2000" dirty="0"/>
              <a:t> приступ. 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0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Дивергентно мишљење</a:t>
            </a:r>
            <a:r>
              <a:rPr lang="ru-RU" sz="2000" dirty="0"/>
              <a:t> се одликује продукцијом великог броја хипотетичких одговора, оригиналних решења</a:t>
            </a:r>
            <a:r>
              <a:rPr lang="ru-RU" sz="2000" dirty="0" smtClean="0"/>
              <a:t>.</a:t>
            </a:r>
            <a:endParaRPr lang="en-GB" sz="2000" dirty="0" smtClean="0"/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sz="2000" dirty="0" err="1" smtClean="0"/>
              <a:t>Karakteristike</a:t>
            </a:r>
            <a:r>
              <a:rPr lang="en-GB" sz="2000" dirty="0" smtClean="0"/>
              <a:t> </a:t>
            </a:r>
            <a:r>
              <a:rPr lang="en-GB" sz="2000" dirty="0" err="1" smtClean="0"/>
              <a:t>divergentnog</a:t>
            </a:r>
            <a:r>
              <a:rPr lang="en-GB" sz="2000" dirty="0" smtClean="0"/>
              <a:t> </a:t>
            </a:r>
            <a:r>
              <a:rPr lang="en-GB" sz="2000" dirty="0" err="1" smtClean="0"/>
              <a:t>mišljenja</a:t>
            </a:r>
            <a:r>
              <a:rPr lang="en-GB" sz="2000" dirty="0" smtClean="0"/>
              <a:t> </a:t>
            </a:r>
            <a:r>
              <a:rPr lang="en-GB" sz="2000" dirty="0" err="1" smtClean="0"/>
              <a:t>su</a:t>
            </a:r>
            <a:r>
              <a:rPr lang="en-GB" sz="2000" dirty="0" smtClean="0"/>
              <a:t> </a:t>
            </a:r>
            <a:r>
              <a:rPr lang="en-GB" sz="2000" b="1" dirty="0" err="1" smtClean="0"/>
              <a:t>fluentnost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originalnost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fleksibilnost</a:t>
            </a:r>
            <a:r>
              <a:rPr lang="en-GB" sz="2000" dirty="0" smtClean="0"/>
              <a:t>. 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GB" sz="2000" dirty="0" smtClean="0"/>
              <a:t>-</a:t>
            </a:r>
            <a:r>
              <a:rPr lang="en-GB" sz="2000" dirty="0" err="1" smtClean="0"/>
              <a:t>Fluentnost</a:t>
            </a:r>
            <a:r>
              <a:rPr lang="en-GB" sz="2000" dirty="0" smtClean="0"/>
              <a:t> je </a:t>
            </a:r>
            <a:r>
              <a:rPr lang="en-GB" sz="2000" dirty="0" err="1" smtClean="0"/>
              <a:t>sposobnost</a:t>
            </a:r>
            <a:r>
              <a:rPr lang="en-GB" sz="2000" dirty="0" smtClean="0"/>
              <a:t> </a:t>
            </a:r>
            <a:r>
              <a:rPr lang="en-GB" sz="2000" dirty="0" err="1" smtClean="0"/>
              <a:t>brzog</a:t>
            </a:r>
            <a:r>
              <a:rPr lang="en-GB" sz="2000" dirty="0" smtClean="0"/>
              <a:t> </a:t>
            </a:r>
            <a:r>
              <a:rPr lang="en-GB" sz="2000" dirty="0" err="1" smtClean="0"/>
              <a:t>stvaranja</a:t>
            </a:r>
            <a:r>
              <a:rPr lang="en-GB" sz="2000" dirty="0" smtClean="0"/>
              <a:t> </a:t>
            </a:r>
            <a:r>
              <a:rPr lang="en-GB" sz="2000" dirty="0" err="1" smtClean="0"/>
              <a:t>većeg</a:t>
            </a:r>
            <a:r>
              <a:rPr lang="en-GB" sz="2000" dirty="0" smtClean="0"/>
              <a:t> </a:t>
            </a:r>
            <a:r>
              <a:rPr lang="en-GB" sz="2000" dirty="0" err="1" smtClean="0"/>
              <a:t>broja</a:t>
            </a:r>
            <a:r>
              <a:rPr lang="en-GB" sz="2000" dirty="0" smtClean="0"/>
              <a:t> </a:t>
            </a:r>
            <a:r>
              <a:rPr lang="en-GB" sz="2000" dirty="0" err="1" smtClean="0"/>
              <a:t>ideja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rešenja</a:t>
            </a:r>
            <a:r>
              <a:rPr lang="en-GB" sz="2000" dirty="0" smtClean="0"/>
              <a:t> </a:t>
            </a:r>
            <a:r>
              <a:rPr lang="en-GB" sz="2000" dirty="0" err="1" smtClean="0"/>
              <a:t>problema</a:t>
            </a:r>
            <a:r>
              <a:rPr lang="en-GB" sz="2000" dirty="0" smtClean="0"/>
              <a:t>. 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GB" sz="2000" dirty="0" smtClean="0"/>
              <a:t>-</a:t>
            </a:r>
            <a:r>
              <a:rPr lang="en-GB" sz="2000" dirty="0" err="1" smtClean="0"/>
              <a:t>Originalnost</a:t>
            </a:r>
            <a:r>
              <a:rPr lang="en-GB" sz="2000" dirty="0" smtClean="0"/>
              <a:t> </a:t>
            </a:r>
            <a:r>
              <a:rPr lang="en-GB" sz="2000" dirty="0" err="1" smtClean="0"/>
              <a:t>odražava</a:t>
            </a:r>
            <a:r>
              <a:rPr lang="en-GB" sz="2000" dirty="0" smtClean="0"/>
              <a:t> </a:t>
            </a:r>
            <a:r>
              <a:rPr lang="en-GB" sz="2000" dirty="0" err="1" smtClean="0"/>
              <a:t>stepen</a:t>
            </a:r>
            <a:r>
              <a:rPr lang="en-GB" sz="2000" dirty="0" smtClean="0"/>
              <a:t> u </a:t>
            </a:r>
            <a:r>
              <a:rPr lang="en-GB" sz="2000" dirty="0" err="1" smtClean="0"/>
              <a:t>kome</a:t>
            </a:r>
            <a:r>
              <a:rPr lang="en-GB" sz="2000" dirty="0" smtClean="0"/>
              <a:t> je </a:t>
            </a:r>
            <a:r>
              <a:rPr lang="en-GB" sz="2000" dirty="0" err="1" smtClean="0"/>
              <a:t>ideja</a:t>
            </a:r>
            <a:r>
              <a:rPr lang="en-GB" sz="2000" dirty="0" smtClean="0"/>
              <a:t> </a:t>
            </a:r>
            <a:r>
              <a:rPr lang="en-GB" sz="2000" dirty="0" err="1" smtClean="0"/>
              <a:t>ili</a:t>
            </a:r>
            <a:r>
              <a:rPr lang="en-GB" sz="2000" dirty="0" smtClean="0"/>
              <a:t> </a:t>
            </a:r>
            <a:r>
              <a:rPr lang="en-GB" sz="2000" dirty="0" err="1" smtClean="0"/>
              <a:t>rešenje</a:t>
            </a:r>
            <a:r>
              <a:rPr lang="en-GB" sz="2000" dirty="0" smtClean="0"/>
              <a:t> novo, </a:t>
            </a:r>
            <a:r>
              <a:rPr lang="en-GB" sz="2000" dirty="0" err="1" smtClean="0"/>
              <a:t>retko</a:t>
            </a:r>
            <a:r>
              <a:rPr lang="en-GB" sz="2000" dirty="0" smtClean="0"/>
              <a:t> </a:t>
            </a:r>
            <a:r>
              <a:rPr lang="en-GB" sz="2000" dirty="0" err="1" smtClean="0"/>
              <a:t>ili</a:t>
            </a:r>
            <a:r>
              <a:rPr lang="en-GB" sz="2000" dirty="0" smtClean="0"/>
              <a:t> </a:t>
            </a:r>
            <a:r>
              <a:rPr lang="en-GB" sz="2000" dirty="0" err="1" smtClean="0"/>
              <a:t>neobično</a:t>
            </a:r>
            <a:r>
              <a:rPr lang="en-GB" sz="2000" dirty="0" smtClean="0"/>
              <a:t>. 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GB" sz="2000" dirty="0" smtClean="0"/>
              <a:t>-</a:t>
            </a:r>
            <a:r>
              <a:rPr lang="en-GB" sz="2000" dirty="0" err="1" smtClean="0"/>
              <a:t>Fleksibilnost</a:t>
            </a:r>
            <a:r>
              <a:rPr lang="en-GB" sz="2000" dirty="0" smtClean="0"/>
              <a:t> se </a:t>
            </a:r>
            <a:r>
              <a:rPr lang="en-GB" sz="2000" dirty="0" err="1" smtClean="0"/>
              <a:t>manifestuje</a:t>
            </a:r>
            <a:r>
              <a:rPr lang="en-GB" sz="2000" dirty="0" smtClean="0"/>
              <a:t> u </a:t>
            </a:r>
            <a:r>
              <a:rPr lang="en-GB" sz="2000" dirty="0" err="1" smtClean="0"/>
              <a:t>spremnosti</a:t>
            </a:r>
            <a:r>
              <a:rPr lang="en-GB" sz="2000" dirty="0" smtClean="0"/>
              <a:t> </a:t>
            </a:r>
            <a:r>
              <a:rPr lang="en-GB" sz="2000" dirty="0" err="1" smtClean="0"/>
              <a:t>da</a:t>
            </a:r>
            <a:r>
              <a:rPr lang="en-GB" sz="2000" dirty="0" smtClean="0"/>
              <a:t> se </a:t>
            </a:r>
            <a:r>
              <a:rPr lang="en-GB" sz="2000" dirty="0" err="1" smtClean="0"/>
              <a:t>promeni</a:t>
            </a:r>
            <a:r>
              <a:rPr lang="en-GB" sz="2000" dirty="0" smtClean="0"/>
              <a:t> </a:t>
            </a:r>
            <a:r>
              <a:rPr lang="en-GB" sz="2000" dirty="0" err="1" smtClean="0"/>
              <a:t>direkcija</a:t>
            </a:r>
            <a:r>
              <a:rPr lang="en-GB" sz="2000" dirty="0" smtClean="0"/>
              <a:t> </a:t>
            </a:r>
            <a:r>
              <a:rPr lang="en-GB" sz="2000" dirty="0" err="1" smtClean="0"/>
              <a:t>mišljenja</a:t>
            </a:r>
            <a:r>
              <a:rPr lang="en-GB" sz="2000" dirty="0" smtClean="0"/>
              <a:t>, </a:t>
            </a:r>
            <a:r>
              <a:rPr lang="en-GB" sz="2000" dirty="0" err="1" smtClean="0"/>
              <a:t>da</a:t>
            </a:r>
            <a:r>
              <a:rPr lang="en-GB" sz="2000" dirty="0" smtClean="0"/>
              <a:t> se </a:t>
            </a:r>
            <a:r>
              <a:rPr lang="en-GB" sz="2000" dirty="0" err="1" smtClean="0"/>
              <a:t>pojava</a:t>
            </a:r>
            <a:r>
              <a:rPr lang="en-GB" sz="2000" dirty="0" smtClean="0"/>
              <a:t> </a:t>
            </a:r>
            <a:r>
              <a:rPr lang="en-GB" sz="2000" dirty="0" err="1" smtClean="0"/>
              <a:t>sagleda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neuobičajen</a:t>
            </a:r>
            <a:r>
              <a:rPr lang="en-GB" sz="2000" dirty="0" smtClean="0"/>
              <a:t> </a:t>
            </a:r>
            <a:r>
              <a:rPr lang="en-GB" sz="2000" dirty="0" err="1" smtClean="0"/>
              <a:t>način</a:t>
            </a:r>
            <a:r>
              <a:rPr lang="en-GB" sz="2000" dirty="0" smtClean="0"/>
              <a:t>. 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4000" dirty="0">
                <a:solidFill>
                  <a:schemeClr val="accent6">
                    <a:tint val="1000"/>
                  </a:schemeClr>
                </a:solidFill>
              </a:rPr>
              <a:t>ДИВЕРГЕНТНО И СТВАРАЛАЧКО МИШЉЕ</a:t>
            </a:r>
            <a:r>
              <a:rPr lang="en-US" sz="4000" dirty="0">
                <a:solidFill>
                  <a:schemeClr val="accent6">
                    <a:tint val="1000"/>
                  </a:schemeClr>
                </a:solidFill>
              </a:rPr>
              <a:t>DIVERGEN</a:t>
            </a:r>
            <a:r>
              <a:rPr lang="sr-Cyrl-RS" sz="4000" dirty="0">
                <a:solidFill>
                  <a:schemeClr val="accent6">
                    <a:tint val="1000"/>
                  </a:schemeClr>
                </a:solidFill>
              </a:rPr>
              <a:t>ЊЕ – ВЕЖБЕ КРЕАТИВНОСТИ</a:t>
            </a:r>
            <a:endParaRPr lang="en-US" sz="4000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733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sz="2000" dirty="0"/>
              <a:t>DIVERGENTNO MISLJENJE</a:t>
            </a:r>
            <a:r>
              <a:rPr lang="sr-Latn-RS" sz="2000" dirty="0"/>
              <a:t>:</a:t>
            </a:r>
            <a:r>
              <a:rPr lang="sr-Cyrl-RS" sz="2000" dirty="0"/>
              <a:t> 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Састави што више смислених реченица од четири речи које почињу на исто слово!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Наброј на које све начине можеш употребити оловку, чашу или        лопту?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Када би човек био три пута већи, шта би се десило (наведи што        више последица).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Напиши што више различитих и необичних завршетака познате бајке ’Црвенкапа’.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 Опиши шта би се дешавало када би престала да делује сила        гравитације.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 Наведи што више значења за речи: </a:t>
            </a:r>
            <a:r>
              <a:rPr lang="ru-RU" sz="2000" i="1" dirty="0"/>
              <a:t>моћ, светлост, плод, </a:t>
            </a:r>
            <a:r>
              <a:rPr lang="sr-Cyrl-RS" sz="2000" i="1" dirty="0"/>
              <a:t>чисто</a:t>
            </a:r>
            <a:r>
              <a:rPr lang="sr-Cyrl-RS" sz="2000" dirty="0"/>
              <a:t>.</a:t>
            </a:r>
            <a:endParaRPr lang="sr-Latn-CS" sz="2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Teorija</a:t>
            </a:r>
            <a:r>
              <a:rPr lang="en-GB" dirty="0" smtClean="0"/>
              <a:t> </a:t>
            </a:r>
            <a:r>
              <a:rPr lang="en-GB" dirty="0" err="1" smtClean="0"/>
              <a:t>obrade</a:t>
            </a:r>
            <a:r>
              <a:rPr lang="en-GB" dirty="0" smtClean="0"/>
              <a:t> </a:t>
            </a:r>
            <a:r>
              <a:rPr lang="en-GB" dirty="0" err="1" smtClean="0"/>
              <a:t>informacija</a:t>
            </a:r>
            <a:r>
              <a:rPr lang="en-GB" dirty="0" smtClean="0"/>
              <a:t> </a:t>
            </a:r>
            <a:r>
              <a:rPr lang="en-GB" dirty="0" err="1" smtClean="0"/>
              <a:t>objašnjava</a:t>
            </a:r>
            <a:r>
              <a:rPr lang="en-GB" dirty="0" smtClean="0"/>
              <a:t> </a:t>
            </a:r>
            <a:r>
              <a:rPr lang="en-GB" dirty="0" err="1" smtClean="0"/>
              <a:t>nam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se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ljudi</a:t>
            </a:r>
            <a:r>
              <a:rPr lang="en-GB" dirty="0" smtClean="0"/>
              <a:t> </a:t>
            </a:r>
            <a:r>
              <a:rPr lang="en-GB" dirty="0" err="1" smtClean="0"/>
              <a:t>postepeno</a:t>
            </a:r>
            <a:r>
              <a:rPr lang="en-GB" dirty="0" smtClean="0"/>
              <a:t> </a:t>
            </a:r>
            <a:r>
              <a:rPr lang="en-GB" dirty="0" err="1" smtClean="0"/>
              <a:t>razvija</a:t>
            </a:r>
            <a:r>
              <a:rPr lang="en-GB" dirty="0" smtClean="0"/>
              <a:t> </a:t>
            </a:r>
            <a:r>
              <a:rPr lang="en-GB" dirty="0" err="1" smtClean="0"/>
              <a:t>kapacitet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rešavanje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uviđanje</a:t>
            </a:r>
            <a:r>
              <a:rPr lang="en-GB" dirty="0" smtClean="0"/>
              <a:t> </a:t>
            </a:r>
            <a:r>
              <a:rPr lang="en-GB" dirty="0" err="1" smtClean="0"/>
              <a:t>relacija</a:t>
            </a:r>
            <a:r>
              <a:rPr lang="en-GB" dirty="0" smtClean="0"/>
              <a:t> </a:t>
            </a:r>
            <a:r>
              <a:rPr lang="en-GB" dirty="0" err="1" smtClean="0"/>
              <a:t>između</a:t>
            </a:r>
            <a:r>
              <a:rPr lang="en-GB" dirty="0" smtClean="0"/>
              <a:t> </a:t>
            </a:r>
            <a:r>
              <a:rPr lang="en-GB" dirty="0" err="1" smtClean="0"/>
              <a:t>objekata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pojava</a:t>
            </a:r>
            <a:r>
              <a:rPr lang="en-GB" dirty="0" smtClean="0"/>
              <a:t>, </a:t>
            </a:r>
            <a:r>
              <a:rPr lang="en-GB" dirty="0" err="1" smtClean="0"/>
              <a:t>proširuje</a:t>
            </a:r>
            <a:r>
              <a:rPr lang="en-GB" dirty="0" smtClean="0"/>
              <a:t> se </a:t>
            </a:r>
            <a:r>
              <a:rPr lang="en-GB" dirty="0" err="1" smtClean="0"/>
              <a:t>radna</a:t>
            </a:r>
            <a:r>
              <a:rPr lang="en-GB" dirty="0" smtClean="0"/>
              <a:t> </a:t>
            </a:r>
            <a:r>
              <a:rPr lang="en-GB" dirty="0" err="1" smtClean="0"/>
              <a:t>memorija</a:t>
            </a:r>
            <a:r>
              <a:rPr lang="en-GB" dirty="0" smtClean="0"/>
              <a:t>. </a:t>
            </a:r>
            <a:r>
              <a:rPr lang="en-GB" dirty="0" err="1" smtClean="0"/>
              <a:t>Stoga</a:t>
            </a:r>
            <a:r>
              <a:rPr lang="en-GB" dirty="0" smtClean="0"/>
              <a:t>, </a:t>
            </a:r>
            <a:r>
              <a:rPr lang="en-GB" dirty="0" err="1" smtClean="0"/>
              <a:t>osnova</a:t>
            </a:r>
            <a:r>
              <a:rPr lang="en-GB" dirty="0" smtClean="0"/>
              <a:t> </a:t>
            </a:r>
            <a:r>
              <a:rPr lang="en-GB" dirty="0" err="1" smtClean="0"/>
              <a:t>mišljenja</a:t>
            </a:r>
            <a:r>
              <a:rPr lang="en-GB" dirty="0" smtClean="0"/>
              <a:t> </a:t>
            </a:r>
            <a:r>
              <a:rPr lang="en-GB" dirty="0" err="1" smtClean="0"/>
              <a:t>predstavlja</a:t>
            </a:r>
            <a:r>
              <a:rPr lang="en-GB" dirty="0" smtClean="0"/>
              <a:t> </a:t>
            </a:r>
            <a:r>
              <a:rPr lang="en-GB" dirty="0" err="1" smtClean="0"/>
              <a:t>naša</a:t>
            </a:r>
            <a:r>
              <a:rPr lang="en-GB" dirty="0" smtClean="0"/>
              <a:t> </a:t>
            </a:r>
            <a:r>
              <a:rPr lang="en-GB" dirty="0" err="1" smtClean="0"/>
              <a:t>sposobnost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usmerimo</a:t>
            </a:r>
            <a:r>
              <a:rPr lang="en-GB" dirty="0" smtClean="0"/>
              <a:t> </a:t>
            </a:r>
            <a:r>
              <a:rPr lang="en-GB" dirty="0" err="1" smtClean="0"/>
              <a:t>našu</a:t>
            </a:r>
            <a:r>
              <a:rPr lang="en-GB" dirty="0" smtClean="0"/>
              <a:t> </a:t>
            </a:r>
            <a:r>
              <a:rPr lang="en-GB" dirty="0" err="1" smtClean="0"/>
              <a:t>pažnju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neki</a:t>
            </a:r>
            <a:r>
              <a:rPr lang="en-GB" dirty="0" smtClean="0"/>
              <a:t> problem,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percipiramo</a:t>
            </a:r>
            <a:r>
              <a:rPr lang="en-GB" dirty="0" smtClean="0"/>
              <a:t> </a:t>
            </a:r>
            <a:r>
              <a:rPr lang="en-GB" dirty="0" err="1" smtClean="0"/>
              <a:t>bitne</a:t>
            </a:r>
            <a:r>
              <a:rPr lang="en-GB" dirty="0" smtClean="0"/>
              <a:t> </a:t>
            </a:r>
            <a:r>
              <a:rPr lang="en-GB" dirty="0" err="1" smtClean="0"/>
              <a:t>elemente</a:t>
            </a:r>
            <a:r>
              <a:rPr lang="en-GB" dirty="0" smtClean="0"/>
              <a:t> </a:t>
            </a:r>
            <a:r>
              <a:rPr lang="en-GB" dirty="0" err="1" smtClean="0"/>
              <a:t>situacije</a:t>
            </a:r>
            <a:r>
              <a:rPr lang="en-GB" dirty="0" smtClean="0"/>
              <a:t>,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koristimo</a:t>
            </a:r>
            <a:r>
              <a:rPr lang="en-GB" dirty="0" smtClean="0"/>
              <a:t> </a:t>
            </a:r>
            <a:r>
              <a:rPr lang="en-GB" dirty="0" err="1" smtClean="0"/>
              <a:t>informacije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već</a:t>
            </a:r>
            <a:r>
              <a:rPr lang="en-GB" dirty="0" smtClean="0"/>
              <a:t> </a:t>
            </a:r>
            <a:r>
              <a:rPr lang="en-GB" dirty="0" err="1" smtClean="0"/>
              <a:t>posedujemo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kombinovanjem</a:t>
            </a:r>
            <a:r>
              <a:rPr lang="en-GB" dirty="0" smtClean="0"/>
              <a:t> </a:t>
            </a:r>
            <a:r>
              <a:rPr lang="en-GB" dirty="0" err="1" smtClean="0"/>
              <a:t>postojećih</a:t>
            </a:r>
            <a:r>
              <a:rPr lang="en-GB" dirty="0" smtClean="0"/>
              <a:t> </a:t>
            </a:r>
            <a:r>
              <a:rPr lang="en-GB" dirty="0" err="1" smtClean="0"/>
              <a:t>informacija</a:t>
            </a:r>
            <a:r>
              <a:rPr lang="en-GB" dirty="0" smtClean="0"/>
              <a:t> </a:t>
            </a:r>
            <a:r>
              <a:rPr lang="en-GB" dirty="0" err="1" smtClean="0"/>
              <a:t>osmislimo</a:t>
            </a:r>
            <a:r>
              <a:rPr lang="en-GB" dirty="0" smtClean="0"/>
              <a:t> </a:t>
            </a:r>
            <a:r>
              <a:rPr lang="en-GB" dirty="0" err="1" smtClean="0"/>
              <a:t>rešenje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postavljeni</a:t>
            </a:r>
            <a:r>
              <a:rPr lang="en-GB" dirty="0" smtClean="0"/>
              <a:t> problem.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 smtClean="0"/>
              <a:t>Kakve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predstave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ljudi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koriste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</a:t>
            </a:r>
            <a:r>
              <a:rPr lang="en-US" altLang="en-US" dirty="0" smtClean="0"/>
              <a:t> bi </a:t>
            </a:r>
            <a:r>
              <a:rPr lang="en-US" altLang="en-US" dirty="0" err="1" smtClean="0"/>
              <a:t>mislili</a:t>
            </a:r>
            <a:endParaRPr lang="en-US" alt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 dirty="0" smtClean="0"/>
              <a:t>Ljudi se razlikuju po dominantnoj vrsti predstava. Kod nekih ljudi predstave su najčešće vizuelne i o njima govorimo kao o </a:t>
            </a:r>
            <a:r>
              <a:rPr lang="en-GB" altLang="en-US" dirty="0" smtClean="0"/>
              <a:t>     </a:t>
            </a:r>
            <a:r>
              <a:rPr lang="sl-SI" altLang="en-US" dirty="0" smtClean="0"/>
              <a:t>»vizuelnim tipovima«. Takvi </a:t>
            </a:r>
            <a:r>
              <a:rPr lang="en-GB" altLang="en-US" dirty="0" err="1" smtClean="0"/>
              <a:t>ljudi</a:t>
            </a:r>
            <a:r>
              <a:rPr lang="sl-SI" altLang="en-US" dirty="0" smtClean="0"/>
              <a:t>, na primer, kad odgovaraju imaju uvek sliku knjige u svesti i tačno znaju gde se nalazi tekst, slika ili šema.</a:t>
            </a:r>
            <a:endParaRPr lang="en-GB" altLang="en-US" dirty="0" smtClean="0"/>
          </a:p>
          <a:p>
            <a:pPr eaLnBrk="1" hangingPunct="1"/>
            <a:r>
              <a:rPr lang="sl-SI" altLang="en-US" dirty="0" smtClean="0"/>
              <a:t>» Auditivni « tip, kad razmišlja o svom prijatelju prvo se seti njegovog glasa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 smtClean="0"/>
              <a:t>Ljudi se značajno razlikuju po živosti svojih predstava. Veoma žive predstave koje su bogate skoro kao percepcija, nazivaju se  ''ejdetske slike''.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Kako</a:t>
            </a:r>
            <a:r>
              <a:rPr lang="en-US" dirty="0"/>
              <a:t> je Tesla </a:t>
            </a:r>
            <a:r>
              <a:rPr lang="sr-Latn-RS" dirty="0"/>
              <a:t> mislio</a:t>
            </a:r>
            <a:r>
              <a:rPr lang="en-US" dirty="0"/>
              <a:t>?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On je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budnom</a:t>
            </a:r>
            <a:r>
              <a:rPr lang="en-US" dirty="0"/>
              <a:t> </a:t>
            </a:r>
            <a:r>
              <a:rPr lang="en-US" dirty="0" err="1"/>
              <a:t>stanju</a:t>
            </a:r>
            <a:r>
              <a:rPr lang="en-US" dirty="0"/>
              <a:t> </a:t>
            </a:r>
            <a:r>
              <a:rPr lang="en-US" dirty="0" err="1"/>
              <a:t>imao</a:t>
            </a:r>
            <a:r>
              <a:rPr lang="en-US" dirty="0"/>
              <a:t>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vizualizacije</a:t>
            </a:r>
            <a:r>
              <a:rPr lang="en-US" dirty="0"/>
              <a:t>, video je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žive</a:t>
            </a:r>
            <a:r>
              <a:rPr lang="en-US" dirty="0"/>
              <a:t> </a:t>
            </a:r>
            <a:r>
              <a:rPr lang="en-US" dirty="0" err="1"/>
              <a:t>slike</a:t>
            </a:r>
            <a:r>
              <a:rPr lang="en-US" dirty="0"/>
              <a:t> </a:t>
            </a:r>
            <a:r>
              <a:rPr lang="en-US" dirty="0" err="1"/>
              <a:t>aparata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kasnije</a:t>
            </a:r>
            <a:r>
              <a:rPr lang="en-US" dirty="0"/>
              <a:t> </a:t>
            </a:r>
            <a:r>
              <a:rPr lang="en-US" dirty="0" err="1"/>
              <a:t>izumeo</a:t>
            </a:r>
            <a:r>
              <a:rPr lang="en-US" dirty="0"/>
              <a:t>, </a:t>
            </a:r>
            <a:r>
              <a:rPr lang="en-US" dirty="0" err="1"/>
              <a:t>da</a:t>
            </a:r>
            <a:r>
              <a:rPr lang="en-US" dirty="0"/>
              <a:t> je </a:t>
            </a:r>
            <a:r>
              <a:rPr lang="en-US" dirty="0" err="1"/>
              <a:t>mislio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dodirne</a:t>
            </a:r>
            <a:r>
              <a:rPr lang="en-US" dirty="0"/>
              <a:t>. </a:t>
            </a:r>
            <a:r>
              <a:rPr lang="en-US" dirty="0" err="1"/>
              <a:t>Takvom</a:t>
            </a:r>
            <a:r>
              <a:rPr lang="en-US" dirty="0"/>
              <a:t> </a:t>
            </a:r>
            <a:r>
              <a:rPr lang="en-US" dirty="0" err="1"/>
              <a:t>meditativnom</a:t>
            </a:r>
            <a:r>
              <a:rPr lang="sr-Latn-RS" dirty="0"/>
              <a:t> </a:t>
            </a:r>
            <a:r>
              <a:rPr lang="en-US" dirty="0" err="1"/>
              <a:t>vizualizacijom</a:t>
            </a:r>
            <a:r>
              <a:rPr lang="en-US" dirty="0"/>
              <a:t> u </a:t>
            </a:r>
            <a:r>
              <a:rPr lang="en-US" dirty="0" err="1"/>
              <a:t>budnom</a:t>
            </a:r>
            <a:r>
              <a:rPr lang="en-US" dirty="0"/>
              <a:t> </a:t>
            </a:r>
            <a:r>
              <a:rPr lang="sr-Latn-RS" dirty="0"/>
              <a:t> </a:t>
            </a:r>
            <a:r>
              <a:rPr lang="en-US" dirty="0" err="1"/>
              <a:t>stanju</a:t>
            </a:r>
            <a:r>
              <a:rPr lang="en-US" dirty="0"/>
              <a:t> </a:t>
            </a:r>
            <a:r>
              <a:rPr lang="en-US" dirty="0" err="1"/>
              <a:t>uvodio</a:t>
            </a:r>
            <a:r>
              <a:rPr lang="en-US" dirty="0"/>
              <a:t> je </a:t>
            </a:r>
            <a:r>
              <a:rPr lang="en-US" dirty="0" err="1"/>
              <a:t>sebe</a:t>
            </a:r>
            <a:r>
              <a:rPr lang="en-US" dirty="0"/>
              <a:t> u </a:t>
            </a:r>
            <a:r>
              <a:rPr lang="en-US" dirty="0" err="1"/>
              <a:t>izmenjeno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svesti</a:t>
            </a:r>
            <a:r>
              <a:rPr lang="en-US" dirty="0"/>
              <a:t>,  </a:t>
            </a:r>
            <a:r>
              <a:rPr lang="en-US" dirty="0" err="1"/>
              <a:t>imao</a:t>
            </a:r>
            <a:r>
              <a:rPr lang="en-US" dirty="0"/>
              <a:t> je </a:t>
            </a:r>
            <a:r>
              <a:rPr lang="en-US" dirty="0" err="1"/>
              <a:t>ejdetske</a:t>
            </a:r>
            <a:r>
              <a:rPr lang="en-US" dirty="0"/>
              <a:t> </a:t>
            </a:r>
            <a:r>
              <a:rPr lang="en-US" dirty="0" err="1"/>
              <a:t>slike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se to </a:t>
            </a:r>
            <a:r>
              <a:rPr lang="en-US" dirty="0" err="1"/>
              <a:t>naziva</a:t>
            </a:r>
            <a:r>
              <a:rPr lang="en-US" dirty="0"/>
              <a:t> u </a:t>
            </a:r>
            <a:r>
              <a:rPr lang="en-US" dirty="0" err="1"/>
              <a:t>psihologiji</a:t>
            </a:r>
            <a:r>
              <a:rPr lang="en-US" dirty="0"/>
              <a:t>. U </a:t>
            </a:r>
            <a:r>
              <a:rPr lang="en-US" dirty="0" err="1"/>
              <a:t>početku</a:t>
            </a:r>
            <a:r>
              <a:rPr lang="en-US" dirty="0"/>
              <a:t> </a:t>
            </a:r>
            <a:r>
              <a:rPr lang="en-US" dirty="0" err="1"/>
              <a:t>fiksne</a:t>
            </a:r>
            <a:r>
              <a:rPr lang="en-US" dirty="0"/>
              <a:t>, a </a:t>
            </a:r>
            <a:r>
              <a:rPr lang="en-US" dirty="0" err="1"/>
              <a:t>kasnije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promenljive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je </a:t>
            </a:r>
            <a:r>
              <a:rPr lang="en-US" dirty="0" err="1"/>
              <a:t>mogao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motor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okreće</a:t>
            </a:r>
            <a:r>
              <a:rPr lang="en-US" dirty="0"/>
              <a:t>: “</a:t>
            </a:r>
            <a:r>
              <a:rPr lang="en-US" dirty="0" err="1"/>
              <a:t>Slike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gledao</a:t>
            </a:r>
            <a:r>
              <a:rPr lang="en-US" dirty="0"/>
              <a:t> bile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savršeno</a:t>
            </a:r>
            <a:r>
              <a:rPr lang="en-US" dirty="0"/>
              <a:t> </a:t>
            </a:r>
            <a:r>
              <a:rPr lang="en-US" dirty="0" err="1"/>
              <a:t>stvarne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opipljive</a:t>
            </a:r>
            <a:r>
              <a:rPr lang="en-US" dirty="0"/>
              <a:t> ...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u="sng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smtClean="0">
                <a:solidFill>
                  <a:srgbClr val="FF0000"/>
                </a:solidFill>
              </a:rPr>
              <a:t>Predstave su mentalne “kopije” </a:t>
            </a:r>
            <a:r>
              <a:rPr lang="sr-Latn-CS" altLang="en-US" smtClean="0"/>
              <a:t>ili slike objekata razvijene na osnovu prošlog iskustva. One su manje jasne i manje detaljne od originalnih percepata (izuzetak su ejdetske slike</a:t>
            </a:r>
            <a:r>
              <a:rPr lang="en-US" altLang="en-US" smtClean="0"/>
              <a:t> koje su kopije u doslovnom smislu</a:t>
            </a:r>
            <a:r>
              <a:rPr lang="sr-Latn-CS" altLang="en-US" smtClean="0"/>
              <a:t> ).</a:t>
            </a:r>
          </a:p>
          <a:p>
            <a:pPr eaLnBrk="1" hangingPunct="1"/>
            <a:r>
              <a:rPr lang="sr-Latn-CS" altLang="en-US" smtClean="0"/>
              <a:t>Pamćenje služi čuvanju i skladištenju informacija koja se mogu kasnije koristiti.</a:t>
            </a:r>
          </a:p>
          <a:p>
            <a:pPr eaLnBrk="1" hangingPunct="1"/>
            <a:r>
              <a:rPr lang="sr-Latn-CS" altLang="en-US" smtClean="0"/>
              <a:t>Pamćenje je uslov za usvajanje govora i jezika</a:t>
            </a:r>
            <a:endParaRPr lang="en-US" alt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Onda</a:t>
            </a:r>
            <a:r>
              <a:rPr lang="en-GB" dirty="0" smtClean="0"/>
              <a:t> </a:t>
            </a:r>
            <a:r>
              <a:rPr lang="en-GB" dirty="0" err="1" smtClean="0"/>
              <a:t>kada</a:t>
            </a:r>
            <a:r>
              <a:rPr lang="en-GB" dirty="0" smtClean="0"/>
              <a:t> </a:t>
            </a:r>
            <a:r>
              <a:rPr lang="en-GB" dirty="0" err="1" smtClean="0"/>
              <a:t>dete</a:t>
            </a:r>
            <a:r>
              <a:rPr lang="en-GB" dirty="0" smtClean="0"/>
              <a:t> </a:t>
            </a:r>
            <a:r>
              <a:rPr lang="en-GB" dirty="0" err="1" smtClean="0"/>
              <a:t>može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uvidi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iako</a:t>
            </a:r>
            <a:r>
              <a:rPr lang="en-GB" dirty="0" smtClean="0"/>
              <a:t> </a:t>
            </a:r>
            <a:r>
              <a:rPr lang="en-GB" dirty="0" err="1" smtClean="0"/>
              <a:t>neki</a:t>
            </a:r>
            <a:r>
              <a:rPr lang="en-GB" dirty="0" smtClean="0"/>
              <a:t> </a:t>
            </a:r>
            <a:r>
              <a:rPr lang="en-GB" dirty="0" err="1" smtClean="0"/>
              <a:t>objekt</a:t>
            </a:r>
            <a:r>
              <a:rPr lang="en-GB" dirty="0" smtClean="0"/>
              <a:t> </a:t>
            </a:r>
            <a:r>
              <a:rPr lang="en-GB" dirty="0" err="1" smtClean="0"/>
              <a:t>više</a:t>
            </a:r>
            <a:r>
              <a:rPr lang="en-GB" dirty="0" smtClean="0"/>
              <a:t> </a:t>
            </a:r>
            <a:r>
              <a:rPr lang="en-GB" dirty="0" err="1" smtClean="0"/>
              <a:t>nije</a:t>
            </a:r>
            <a:r>
              <a:rPr lang="en-GB" dirty="0" smtClean="0"/>
              <a:t> u </a:t>
            </a:r>
            <a:r>
              <a:rPr lang="en-GB" dirty="0" err="1" smtClean="0"/>
              <a:t>vidnom</a:t>
            </a:r>
            <a:r>
              <a:rPr lang="en-GB" dirty="0" smtClean="0"/>
              <a:t> </a:t>
            </a:r>
            <a:r>
              <a:rPr lang="en-GB" dirty="0" err="1" smtClean="0"/>
              <a:t>polju</a:t>
            </a:r>
            <a:r>
              <a:rPr lang="en-GB" dirty="0" smtClean="0"/>
              <a:t>, on  </a:t>
            </a:r>
            <a:r>
              <a:rPr lang="en-GB" dirty="0" err="1" smtClean="0"/>
              <a:t>postoji</a:t>
            </a:r>
            <a:r>
              <a:rPr lang="en-GB" dirty="0" smtClean="0"/>
              <a:t> ( </a:t>
            </a:r>
            <a:r>
              <a:rPr lang="en-GB" dirty="0" err="1" smtClean="0"/>
              <a:t>dete</a:t>
            </a:r>
            <a:r>
              <a:rPr lang="en-GB" dirty="0" smtClean="0"/>
              <a:t> </a:t>
            </a:r>
            <a:r>
              <a:rPr lang="en-GB" dirty="0" err="1" smtClean="0"/>
              <a:t>poseže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njim</a:t>
            </a:r>
            <a:r>
              <a:rPr lang="en-GB" dirty="0" smtClean="0"/>
              <a:t>, </a:t>
            </a:r>
            <a:r>
              <a:rPr lang="en-GB" dirty="0" err="1" smtClean="0"/>
              <a:t>traži</a:t>
            </a:r>
            <a:r>
              <a:rPr lang="en-GB" dirty="0" smtClean="0"/>
              <a:t> </a:t>
            </a:r>
            <a:r>
              <a:rPr lang="en-GB" dirty="0" err="1" smtClean="0"/>
              <a:t>ga</a:t>
            </a:r>
            <a:r>
              <a:rPr lang="en-GB" dirty="0" smtClean="0"/>
              <a:t>, </a:t>
            </a:r>
            <a:r>
              <a:rPr lang="en-GB" dirty="0" err="1" smtClean="0"/>
              <a:t>želi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ga</a:t>
            </a:r>
            <a:r>
              <a:rPr lang="en-GB" dirty="0" smtClean="0"/>
              <a:t> </a:t>
            </a:r>
            <a:r>
              <a:rPr lang="en-GB" dirty="0" err="1" smtClean="0"/>
              <a:t>dohvati</a:t>
            </a:r>
            <a:r>
              <a:rPr lang="en-GB" dirty="0" smtClean="0"/>
              <a:t>,..), </a:t>
            </a:r>
            <a:r>
              <a:rPr lang="en-GB" dirty="0" err="1" smtClean="0"/>
              <a:t>zaključujemo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ima</a:t>
            </a:r>
            <a:r>
              <a:rPr lang="en-GB" dirty="0" smtClean="0"/>
              <a:t> </a:t>
            </a:r>
            <a:r>
              <a:rPr lang="en-GB" dirty="0" err="1" smtClean="0"/>
              <a:t>predstavu</a:t>
            </a:r>
            <a:r>
              <a:rPr lang="en-GB" dirty="0" smtClean="0"/>
              <a:t> o </a:t>
            </a:r>
            <a:r>
              <a:rPr lang="en-GB" dirty="0" err="1" smtClean="0"/>
              <a:t>objektu</a:t>
            </a:r>
            <a:r>
              <a:rPr lang="en-GB" dirty="0" smtClean="0"/>
              <a:t> ( </a:t>
            </a:r>
            <a:r>
              <a:rPr lang="en-GB" dirty="0" err="1" smtClean="0"/>
              <a:t>stalnost</a:t>
            </a:r>
            <a:r>
              <a:rPr lang="en-GB" dirty="0" smtClean="0"/>
              <a:t> </a:t>
            </a:r>
            <a:r>
              <a:rPr lang="en-GB" dirty="0" err="1" smtClean="0"/>
              <a:t>objekta</a:t>
            </a:r>
            <a:r>
              <a:rPr lang="en-GB" dirty="0" smtClean="0"/>
              <a:t>) </a:t>
            </a:r>
            <a:r>
              <a:rPr lang="en-GB" dirty="0" err="1" smtClean="0"/>
              <a:t>i</a:t>
            </a:r>
            <a:r>
              <a:rPr lang="en-GB" dirty="0" smtClean="0"/>
              <a:t> to je </a:t>
            </a:r>
            <a:r>
              <a:rPr lang="en-GB" dirty="0" err="1" smtClean="0"/>
              <a:t>trenutak</a:t>
            </a:r>
            <a:r>
              <a:rPr lang="en-GB" dirty="0" smtClean="0"/>
              <a:t> </a:t>
            </a:r>
            <a:r>
              <a:rPr lang="en-GB" dirty="0" err="1" smtClean="0"/>
              <a:t>kada</a:t>
            </a:r>
            <a:r>
              <a:rPr lang="en-GB" dirty="0" smtClean="0"/>
              <a:t> </a:t>
            </a:r>
            <a:r>
              <a:rPr lang="en-GB" dirty="0" err="1" smtClean="0"/>
              <a:t>počinje</a:t>
            </a:r>
            <a:r>
              <a:rPr lang="en-GB" dirty="0" smtClean="0"/>
              <a:t> </a:t>
            </a:r>
            <a:r>
              <a:rPr lang="en-GB" dirty="0" err="1" smtClean="0"/>
              <a:t>mišljenje</a:t>
            </a:r>
            <a:r>
              <a:rPr lang="en-GB" dirty="0" smtClean="0"/>
              <a:t> ( </a:t>
            </a:r>
            <a:r>
              <a:rPr lang="en-GB" dirty="0" err="1" smtClean="0"/>
              <a:t>oko</a:t>
            </a:r>
            <a:r>
              <a:rPr lang="en-GB" dirty="0" smtClean="0"/>
              <a:t> 9 </a:t>
            </a:r>
            <a:r>
              <a:rPr lang="en-GB" dirty="0" err="1" smtClean="0"/>
              <a:t>meseca</a:t>
            </a:r>
            <a:r>
              <a:rPr lang="en-GB" dirty="0" smtClean="0"/>
              <a:t> </a:t>
            </a:r>
            <a:r>
              <a:rPr lang="en-GB" dirty="0" err="1" smtClean="0"/>
              <a:t>prema</a:t>
            </a:r>
            <a:r>
              <a:rPr lang="en-GB" dirty="0" smtClean="0"/>
              <a:t> </a:t>
            </a:r>
            <a:r>
              <a:rPr lang="en-GB" dirty="0" err="1" smtClean="0"/>
              <a:t>Pijažeu</a:t>
            </a:r>
            <a:r>
              <a:rPr lang="en-GB" dirty="0" smtClean="0"/>
              <a:t>).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</a:rPr>
              <a:t>Kognitivni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razvoj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36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GB" sz="36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3600" dirty="0" err="1" smtClean="0">
                <a:solidFill>
                  <a:srgbClr val="0070C0"/>
                </a:solidFill>
              </a:rPr>
              <a:t>Mišljenje</a:t>
            </a:r>
            <a:r>
              <a:rPr lang="en-GB" sz="3600" dirty="0" smtClean="0">
                <a:solidFill>
                  <a:srgbClr val="0070C0"/>
                </a:solidFill>
              </a:rPr>
              <a:t>	     </a:t>
            </a:r>
            <a:r>
              <a:rPr lang="en-GB" sz="3600" dirty="0" err="1" smtClean="0">
                <a:solidFill>
                  <a:srgbClr val="0070C0"/>
                </a:solidFill>
              </a:rPr>
              <a:t>Pažnja</a:t>
            </a:r>
            <a:r>
              <a:rPr lang="en-GB" sz="3600" dirty="0" smtClean="0">
                <a:solidFill>
                  <a:srgbClr val="0070C0"/>
                </a:solidFill>
              </a:rPr>
              <a:t> </a:t>
            </a:r>
            <a:r>
              <a:rPr lang="en-GB" sz="3600" dirty="0" err="1" smtClean="0">
                <a:solidFill>
                  <a:srgbClr val="0070C0"/>
                </a:solidFill>
              </a:rPr>
              <a:t>i</a:t>
            </a:r>
            <a:r>
              <a:rPr lang="en-GB" sz="3600" dirty="0" smtClean="0">
                <a:solidFill>
                  <a:srgbClr val="0070C0"/>
                </a:solidFill>
              </a:rPr>
              <a:t> </a:t>
            </a:r>
            <a:r>
              <a:rPr lang="en-GB" sz="3600" dirty="0" err="1" smtClean="0">
                <a:solidFill>
                  <a:srgbClr val="0070C0"/>
                </a:solidFill>
              </a:rPr>
              <a:t>pamćenje</a:t>
            </a:r>
            <a:r>
              <a:rPr lang="en-GB" sz="3600" dirty="0" smtClean="0">
                <a:solidFill>
                  <a:srgbClr val="0070C0"/>
                </a:solidFill>
              </a:rPr>
              <a:t>   	</a:t>
            </a:r>
            <a:r>
              <a:rPr lang="en-GB" sz="3600" dirty="0" err="1" smtClean="0">
                <a:solidFill>
                  <a:srgbClr val="0070C0"/>
                </a:solidFill>
              </a:rPr>
              <a:t>Znanje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Stalnost</a:t>
            </a:r>
            <a:r>
              <a:rPr lang="en-GB" dirty="0" smtClean="0"/>
              <a:t>/</a:t>
            </a:r>
            <a:r>
              <a:rPr lang="en-GB" dirty="0" err="1" smtClean="0"/>
              <a:t>konstantnost</a:t>
            </a:r>
            <a:r>
              <a:rPr lang="en-GB" dirty="0" smtClean="0"/>
              <a:t> </a:t>
            </a:r>
            <a:r>
              <a:rPr lang="en-GB" dirty="0" err="1" smtClean="0"/>
              <a:t>objekta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 smtClean="0">
                <a:hlinkClick r:id="rId2"/>
              </a:rPr>
              <a:t>https://www.youtube.com/watch?v=rVqJacvywAQ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https://www.youtube.com/watch?v=Hvp4BLFixCw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https://www.youtube.com/watch?v=hwgo2O5Vk_g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https://www.youtube.com/watch?v=v4oYOjVDgo0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MISLIM DA MISLIM DA MISLIM</a:t>
            </a:r>
          </a:p>
          <a:p>
            <a:pPr algn="ctr">
              <a:buNone/>
            </a:pPr>
            <a:r>
              <a:rPr lang="en-GB" dirty="0" smtClean="0"/>
              <a:t>MISLIM DA MISLIM DA MISLIŠ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Teorija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https://www.youtube.com/watch?v=LAfk4M0nC3M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https://www.youtube.com/watch?v=0bi0WCLJveM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https://www.youtube.com/watch?v=tpaMMYye65E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https://www.youtube.com/watch?v=vLcdKXE4R0s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en-GB" sz="2800" dirty="0" err="1" smtClean="0"/>
              <a:t>Teorija</a:t>
            </a:r>
            <a:r>
              <a:rPr lang="en-GB" sz="2800" dirty="0" smtClean="0"/>
              <a:t> </a:t>
            </a:r>
            <a:r>
              <a:rPr lang="en-GB" sz="2800" dirty="0" err="1" smtClean="0"/>
              <a:t>uma</a:t>
            </a:r>
            <a:r>
              <a:rPr lang="en-GB" sz="2800" dirty="0" smtClean="0"/>
              <a:t> – </a:t>
            </a:r>
            <a:r>
              <a:rPr lang="en-GB" sz="2800" dirty="0" err="1"/>
              <a:t>sposobnost</a:t>
            </a:r>
            <a:r>
              <a:rPr lang="en-GB" sz="2800" dirty="0"/>
              <a:t> </a:t>
            </a:r>
            <a:r>
              <a:rPr lang="en-GB" sz="2800" dirty="0" err="1"/>
              <a:t>donošenja</a:t>
            </a:r>
            <a:r>
              <a:rPr lang="en-GB" sz="2800" dirty="0"/>
              <a:t> </a:t>
            </a:r>
            <a:r>
              <a:rPr lang="en-GB" sz="2800" dirty="0" err="1"/>
              <a:t>zaključaka</a:t>
            </a:r>
            <a:r>
              <a:rPr lang="en-GB" sz="2800" dirty="0"/>
              <a:t> o </a:t>
            </a:r>
            <a:r>
              <a:rPr lang="en-GB" sz="2800" dirty="0" err="1"/>
              <a:t>sopstvenim</a:t>
            </a:r>
            <a:r>
              <a:rPr lang="en-GB" sz="2800" dirty="0"/>
              <a:t> </a:t>
            </a:r>
            <a:r>
              <a:rPr lang="en-GB" sz="2800" dirty="0" err="1"/>
              <a:t>mentalnim</a:t>
            </a:r>
            <a:r>
              <a:rPr lang="en-GB" sz="2800" dirty="0"/>
              <a:t> </a:t>
            </a:r>
            <a:r>
              <a:rPr lang="en-GB" sz="2800" dirty="0" err="1"/>
              <a:t>stanjima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mentalnim</a:t>
            </a:r>
            <a:r>
              <a:rPr lang="en-GB" sz="2800" dirty="0"/>
              <a:t> </a:t>
            </a:r>
            <a:r>
              <a:rPr lang="en-GB" sz="2800" dirty="0" err="1"/>
              <a:t>stanjima</a:t>
            </a:r>
            <a:r>
              <a:rPr lang="en-GB" sz="2800" dirty="0"/>
              <a:t> </a:t>
            </a:r>
            <a:r>
              <a:rPr lang="en-GB" sz="2800" dirty="0" err="1"/>
              <a:t>drugih</a:t>
            </a:r>
            <a:r>
              <a:rPr lang="en-GB" sz="2800" dirty="0"/>
              <a:t> </a:t>
            </a:r>
            <a:r>
              <a:rPr lang="en-GB" sz="2800" dirty="0" err="1"/>
              <a:t>osoba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20880" cy="473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Mislim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ti</a:t>
            </a:r>
            <a:r>
              <a:rPr lang="en-GB" dirty="0" smtClean="0"/>
              <a:t> .... </a:t>
            </a:r>
            <a:r>
              <a:rPr lang="en-GB" dirty="0" err="1" smtClean="0"/>
              <a:t>misliš</a:t>
            </a:r>
            <a:r>
              <a:rPr lang="en-GB" dirty="0" smtClean="0"/>
              <a:t>, </a:t>
            </a:r>
            <a:r>
              <a:rPr lang="en-GB" dirty="0" err="1" smtClean="0"/>
              <a:t>veruješ</a:t>
            </a:r>
            <a:r>
              <a:rPr lang="en-GB" dirty="0" smtClean="0"/>
              <a:t>, </a:t>
            </a:r>
            <a:r>
              <a:rPr lang="en-GB" dirty="0" err="1" smtClean="0"/>
              <a:t>želiš</a:t>
            </a:r>
            <a:r>
              <a:rPr lang="en-GB" dirty="0" smtClean="0"/>
              <a:t>, </a:t>
            </a:r>
            <a:r>
              <a:rPr lang="en-GB" dirty="0" err="1" smtClean="0"/>
              <a:t>osećaš</a:t>
            </a:r>
            <a:r>
              <a:rPr lang="en-GB" dirty="0" smtClean="0"/>
              <a:t>,....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Reprezentovanje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razumevanje</a:t>
            </a:r>
            <a:r>
              <a:rPr lang="en-GB" dirty="0"/>
              <a:t> </a:t>
            </a:r>
            <a:r>
              <a:rPr lang="en-GB" dirty="0" err="1"/>
              <a:t>psihičke</a:t>
            </a:r>
            <a:r>
              <a:rPr lang="en-GB" dirty="0"/>
              <a:t> </a:t>
            </a:r>
            <a:r>
              <a:rPr lang="en-GB" dirty="0" err="1"/>
              <a:t>perspektive</a:t>
            </a:r>
            <a:r>
              <a:rPr lang="en-GB" dirty="0"/>
              <a:t> </a:t>
            </a:r>
            <a:r>
              <a:rPr lang="en-GB" dirty="0" err="1"/>
              <a:t>drugih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(</a:t>
            </a:r>
            <a:r>
              <a:rPr lang="en-GB" b="1" dirty="0" err="1">
                <a:solidFill>
                  <a:srgbClr val="0070C0"/>
                </a:solidFill>
              </a:rPr>
              <a:t>verovanja</a:t>
            </a:r>
            <a:r>
              <a:rPr lang="en-GB" b="1" dirty="0">
                <a:solidFill>
                  <a:srgbClr val="0070C0"/>
                </a:solidFill>
              </a:rPr>
              <a:t>, </a:t>
            </a:r>
            <a:r>
              <a:rPr lang="en-GB" b="1" dirty="0" err="1">
                <a:solidFill>
                  <a:srgbClr val="0070C0"/>
                </a:solidFill>
              </a:rPr>
              <a:t>namera</a:t>
            </a:r>
            <a:r>
              <a:rPr lang="en-GB" b="1" dirty="0">
                <a:solidFill>
                  <a:srgbClr val="0070C0"/>
                </a:solidFill>
              </a:rPr>
              <a:t>, </a:t>
            </a:r>
            <a:r>
              <a:rPr lang="en-GB" b="1" dirty="0" err="1">
                <a:solidFill>
                  <a:srgbClr val="0070C0"/>
                </a:solidFill>
              </a:rPr>
              <a:t>osećanja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želja</a:t>
            </a:r>
            <a:r>
              <a:rPr lang="en-GB" dirty="0"/>
              <a:t>) </a:t>
            </a:r>
            <a:r>
              <a:rPr lang="en-GB" dirty="0" err="1"/>
              <a:t>omogućava</a:t>
            </a:r>
            <a:r>
              <a:rPr lang="en-GB" dirty="0"/>
              <a:t> </a:t>
            </a:r>
            <a:r>
              <a:rPr lang="en-GB" dirty="0" err="1"/>
              <a:t>predviđanje</a:t>
            </a:r>
            <a:r>
              <a:rPr lang="en-GB" dirty="0"/>
              <a:t> </a:t>
            </a:r>
            <a:r>
              <a:rPr lang="en-GB" dirty="0" err="1"/>
              <a:t>njihovog</a:t>
            </a:r>
            <a:r>
              <a:rPr lang="en-GB" dirty="0"/>
              <a:t> </a:t>
            </a:r>
            <a:r>
              <a:rPr lang="en-GB" dirty="0" err="1"/>
              <a:t>ponašanja</a:t>
            </a:r>
            <a:r>
              <a:rPr lang="en-GB" dirty="0"/>
              <a:t> 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33360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Sanja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Ana </a:t>
            </a:r>
            <a:br>
              <a:rPr lang="en-GB" dirty="0" smtClean="0"/>
            </a:br>
            <a:r>
              <a:rPr lang="en-GB" sz="3100" dirty="0" smtClean="0"/>
              <a:t>(1985, Simon Baron-Cohen, Sally </a:t>
            </a:r>
            <a:r>
              <a:rPr lang="en-GB" sz="3100" dirty="0" err="1" smtClean="0"/>
              <a:t>i</a:t>
            </a:r>
            <a:r>
              <a:rPr lang="en-GB" sz="3100" dirty="0" smtClean="0"/>
              <a:t> Ann exp.)</a:t>
            </a:r>
            <a:r>
              <a:rPr lang="en-GB" sz="3100" u="sng" dirty="0" smtClean="0"/>
              <a:t> </a:t>
            </a:r>
            <a:endParaRPr lang="en-GB" sz="3100" u="sng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484784"/>
            <a:ext cx="439248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6620" t="30842" r="45789" b="23716"/>
          <a:stretch>
            <a:fillRect/>
          </a:stretch>
        </p:blipFill>
        <p:spPr bwMode="auto">
          <a:xfrm>
            <a:off x="4932040" y="1700808"/>
            <a:ext cx="40324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Šta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u </a:t>
            </a:r>
            <a:r>
              <a:rPr lang="en-GB" dirty="0" err="1" smtClean="0"/>
              <a:t>plavoj</a:t>
            </a:r>
            <a:r>
              <a:rPr lang="en-GB" dirty="0" smtClean="0"/>
              <a:t> </a:t>
            </a:r>
            <a:r>
              <a:rPr lang="en-GB" dirty="0" err="1" smtClean="0"/>
              <a:t>majci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0070C0"/>
                </a:solidFill>
              </a:rPr>
              <a:t>veruje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se </a:t>
            </a:r>
            <a:r>
              <a:rPr lang="en-GB" dirty="0" err="1" smtClean="0"/>
              <a:t>nalazi</a:t>
            </a:r>
            <a:r>
              <a:rPr lang="en-GB" dirty="0" smtClean="0"/>
              <a:t> u </a:t>
            </a:r>
            <a:r>
              <a:rPr lang="en-GB" dirty="0" err="1" smtClean="0"/>
              <a:t>paketu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Šta</a:t>
            </a:r>
            <a:r>
              <a:rPr lang="en-GB" dirty="0" smtClean="0"/>
              <a:t> se </a:t>
            </a:r>
            <a:r>
              <a:rPr lang="en-GB" dirty="0" err="1" smtClean="0"/>
              <a:t>stvarno</a:t>
            </a:r>
            <a:r>
              <a:rPr lang="en-GB" dirty="0" smtClean="0"/>
              <a:t> </a:t>
            </a:r>
            <a:r>
              <a:rPr lang="en-GB" dirty="0" err="1" smtClean="0"/>
              <a:t>nalazi</a:t>
            </a:r>
            <a:r>
              <a:rPr lang="en-GB" dirty="0" smtClean="0"/>
              <a:t> u </a:t>
            </a:r>
            <a:r>
              <a:rPr lang="en-GB" dirty="0" err="1" smtClean="0"/>
              <a:t>paketu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Šta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u </a:t>
            </a:r>
            <a:r>
              <a:rPr lang="en-GB" dirty="0" err="1" smtClean="0"/>
              <a:t>plavoj</a:t>
            </a:r>
            <a:r>
              <a:rPr lang="en-GB" dirty="0" smtClean="0"/>
              <a:t> </a:t>
            </a:r>
            <a:r>
              <a:rPr lang="en-GB" dirty="0" err="1" smtClean="0"/>
              <a:t>majci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0070C0"/>
                </a:solidFill>
              </a:rPr>
              <a:t>veruje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druga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ima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0070C0"/>
                </a:solidFill>
              </a:rPr>
              <a:t>nameru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učini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Šta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u </a:t>
            </a:r>
            <a:r>
              <a:rPr lang="en-GB" dirty="0" err="1" smtClean="0"/>
              <a:t>crvenom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pretpostavlja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u </a:t>
            </a:r>
            <a:r>
              <a:rPr lang="en-GB" dirty="0" err="1" smtClean="0"/>
              <a:t>plavom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0070C0"/>
                </a:solidFill>
              </a:rPr>
              <a:t>veruje</a:t>
            </a:r>
            <a:r>
              <a:rPr lang="en-GB" dirty="0" smtClean="0"/>
              <a:t>, </a:t>
            </a:r>
            <a:r>
              <a:rPr lang="en-GB" dirty="0" err="1" smtClean="0"/>
              <a:t>uzimajući</a:t>
            </a:r>
            <a:r>
              <a:rPr lang="en-GB" dirty="0" smtClean="0"/>
              <a:t> u </a:t>
            </a:r>
            <a:r>
              <a:rPr lang="en-GB" dirty="0" err="1" smtClean="0"/>
              <a:t>obzir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0070C0"/>
                </a:solidFill>
              </a:rPr>
              <a:t>namere</a:t>
            </a:r>
            <a:r>
              <a:rPr lang="en-GB" dirty="0" smtClean="0"/>
              <a:t> </a:t>
            </a:r>
            <a:r>
              <a:rPr lang="en-GB" dirty="0" err="1" smtClean="0"/>
              <a:t>osobe</a:t>
            </a:r>
            <a:r>
              <a:rPr lang="en-GB" dirty="0" smtClean="0"/>
              <a:t> u </a:t>
            </a:r>
            <a:r>
              <a:rPr lang="en-GB" dirty="0" err="1" smtClean="0"/>
              <a:t>crvenom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8037" t="18193" r="12737" b="18381"/>
          <a:stretch>
            <a:fillRect/>
          </a:stretch>
        </p:blipFill>
        <p:spPr bwMode="auto">
          <a:xfrm>
            <a:off x="4355976" y="1628800"/>
            <a:ext cx="43204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Priče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Provalnik</a:t>
            </a:r>
            <a:r>
              <a:rPr lang="en-GB" dirty="0" smtClean="0"/>
              <a:t> je </a:t>
            </a:r>
            <a:r>
              <a:rPr lang="en-GB" dirty="0" err="1" smtClean="0"/>
              <a:t>upravo</a:t>
            </a:r>
            <a:r>
              <a:rPr lang="en-GB" dirty="0" smtClean="0"/>
              <a:t> </a:t>
            </a:r>
            <a:r>
              <a:rPr lang="en-GB" dirty="0" err="1" smtClean="0"/>
              <a:t>opljačkao</a:t>
            </a:r>
            <a:r>
              <a:rPr lang="en-GB" dirty="0" smtClean="0"/>
              <a:t> </a:t>
            </a:r>
            <a:r>
              <a:rPr lang="en-GB" dirty="0" err="1" smtClean="0"/>
              <a:t>prodavnicu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počeo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beži</a:t>
            </a:r>
            <a:r>
              <a:rPr lang="en-GB" dirty="0" smtClean="0"/>
              <a:t>. </a:t>
            </a:r>
            <a:r>
              <a:rPr lang="en-GB" dirty="0" err="1" smtClean="0"/>
              <a:t>Trčeći</a:t>
            </a:r>
            <a:r>
              <a:rPr lang="en-GB" dirty="0" smtClean="0"/>
              <a:t> </a:t>
            </a:r>
            <a:r>
              <a:rPr lang="en-GB" dirty="0" err="1" smtClean="0"/>
              <a:t>prema</a:t>
            </a:r>
            <a:r>
              <a:rPr lang="en-GB" dirty="0" smtClean="0"/>
              <a:t> </a:t>
            </a:r>
            <a:r>
              <a:rPr lang="en-GB" dirty="0" err="1" smtClean="0"/>
              <a:t>svojoj</a:t>
            </a:r>
            <a:r>
              <a:rPr lang="en-GB" dirty="0" smtClean="0"/>
              <a:t> </a:t>
            </a:r>
            <a:r>
              <a:rPr lang="en-GB" dirty="0" err="1" smtClean="0"/>
              <a:t>kući</a:t>
            </a:r>
            <a:r>
              <a:rPr lang="en-GB" dirty="0" smtClean="0"/>
              <a:t> </a:t>
            </a:r>
            <a:r>
              <a:rPr lang="en-GB" dirty="0" err="1" smtClean="0"/>
              <a:t>prošao</a:t>
            </a:r>
            <a:r>
              <a:rPr lang="en-GB" dirty="0" smtClean="0"/>
              <a:t> je pored </a:t>
            </a:r>
            <a:r>
              <a:rPr lang="en-GB" dirty="0" err="1" smtClean="0"/>
              <a:t>policajca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tada</a:t>
            </a:r>
            <a:r>
              <a:rPr lang="en-GB" dirty="0" smtClean="0"/>
              <a:t> mu je </a:t>
            </a:r>
            <a:r>
              <a:rPr lang="en-GB" dirty="0" err="1" smtClean="0"/>
              <a:t>ispala</a:t>
            </a:r>
            <a:r>
              <a:rPr lang="en-GB" dirty="0" smtClean="0"/>
              <a:t> </a:t>
            </a:r>
            <a:r>
              <a:rPr lang="en-GB" dirty="0" err="1" smtClean="0"/>
              <a:t>jedna</a:t>
            </a:r>
            <a:r>
              <a:rPr lang="en-GB" dirty="0" smtClean="0"/>
              <a:t> </a:t>
            </a:r>
            <a:r>
              <a:rPr lang="en-GB" dirty="0" err="1" smtClean="0"/>
              <a:t>rukavica</a:t>
            </a:r>
            <a:r>
              <a:rPr lang="en-GB" dirty="0" smtClean="0"/>
              <a:t>. </a:t>
            </a:r>
            <a:r>
              <a:rPr lang="en-GB" dirty="0" err="1" smtClean="0"/>
              <a:t>Policajac</a:t>
            </a:r>
            <a:r>
              <a:rPr lang="en-GB" dirty="0" smtClean="0"/>
              <a:t> </a:t>
            </a:r>
            <a:r>
              <a:rPr lang="en-GB" dirty="0" err="1" smtClean="0"/>
              <a:t>nije</a:t>
            </a:r>
            <a:r>
              <a:rPr lang="en-GB" dirty="0" smtClean="0"/>
              <a:t> </a:t>
            </a:r>
            <a:r>
              <a:rPr lang="en-GB" dirty="0" err="1" smtClean="0"/>
              <a:t>znao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se </a:t>
            </a:r>
            <a:r>
              <a:rPr lang="en-GB" dirty="0" err="1" smtClean="0"/>
              <a:t>radi</a:t>
            </a:r>
            <a:r>
              <a:rPr lang="en-GB" dirty="0" smtClean="0"/>
              <a:t> o </a:t>
            </a:r>
            <a:r>
              <a:rPr lang="en-GB" dirty="0" err="1" smtClean="0"/>
              <a:t>lopovu</a:t>
            </a:r>
            <a:r>
              <a:rPr lang="en-GB" dirty="0" smtClean="0"/>
              <a:t> </a:t>
            </a:r>
            <a:r>
              <a:rPr lang="en-GB" dirty="0" err="1" smtClean="0"/>
              <a:t>već</a:t>
            </a:r>
            <a:r>
              <a:rPr lang="en-GB" dirty="0" smtClean="0"/>
              <a:t> je </a:t>
            </a:r>
            <a:r>
              <a:rPr lang="en-GB" dirty="0" err="1" smtClean="0"/>
              <a:t>samo</a:t>
            </a:r>
            <a:r>
              <a:rPr lang="en-GB" dirty="0" smtClean="0"/>
              <a:t> </a:t>
            </a:r>
            <a:r>
              <a:rPr lang="en-GB" dirty="0" err="1" smtClean="0"/>
              <a:t>hteo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ga</a:t>
            </a:r>
            <a:r>
              <a:rPr lang="en-GB" dirty="0" smtClean="0"/>
              <a:t> </a:t>
            </a:r>
            <a:r>
              <a:rPr lang="en-GB" dirty="0" err="1" smtClean="0"/>
              <a:t>zaustavi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mu </a:t>
            </a:r>
            <a:r>
              <a:rPr lang="en-GB" dirty="0" err="1" smtClean="0"/>
              <a:t>vrati</a:t>
            </a:r>
            <a:r>
              <a:rPr lang="en-GB" dirty="0" smtClean="0"/>
              <a:t> </a:t>
            </a:r>
            <a:r>
              <a:rPr lang="en-GB" dirty="0" err="1" smtClean="0"/>
              <a:t>rukavicu</a:t>
            </a:r>
            <a:r>
              <a:rPr lang="en-GB" dirty="0" smtClean="0"/>
              <a:t>. Ali </a:t>
            </a:r>
            <a:r>
              <a:rPr lang="en-GB" dirty="0" err="1" smtClean="0"/>
              <a:t>kada</a:t>
            </a:r>
            <a:r>
              <a:rPr lang="en-GB" dirty="0" smtClean="0"/>
              <a:t> je </a:t>
            </a:r>
            <a:r>
              <a:rPr lang="en-GB" dirty="0" err="1" smtClean="0"/>
              <a:t>policajac</a:t>
            </a:r>
            <a:r>
              <a:rPr lang="en-GB" dirty="0" smtClean="0"/>
              <a:t> </a:t>
            </a:r>
            <a:r>
              <a:rPr lang="en-GB" dirty="0" err="1" smtClean="0"/>
              <a:t>povikao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njim</a:t>
            </a:r>
            <a:r>
              <a:rPr lang="en-GB" dirty="0" smtClean="0"/>
              <a:t> “</a:t>
            </a:r>
            <a:r>
              <a:rPr lang="en-GB" dirty="0" err="1" smtClean="0"/>
              <a:t>Hej</a:t>
            </a:r>
            <a:r>
              <a:rPr lang="en-GB" dirty="0" smtClean="0"/>
              <a:t>, </a:t>
            </a:r>
            <a:r>
              <a:rPr lang="en-GB" dirty="0" err="1"/>
              <a:t>s</a:t>
            </a:r>
            <a:r>
              <a:rPr lang="en-GB" dirty="0" err="1" smtClean="0"/>
              <a:t>tani</a:t>
            </a:r>
            <a:r>
              <a:rPr lang="en-GB" dirty="0" smtClean="0"/>
              <a:t>!” </a:t>
            </a:r>
            <a:r>
              <a:rPr lang="en-GB" dirty="0" err="1" smtClean="0"/>
              <a:t>lopov</a:t>
            </a:r>
            <a:r>
              <a:rPr lang="en-GB" dirty="0" smtClean="0"/>
              <a:t> se </a:t>
            </a:r>
            <a:r>
              <a:rPr lang="en-GB" dirty="0" err="1" smtClean="0"/>
              <a:t>okrenuo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videvši</a:t>
            </a:r>
            <a:r>
              <a:rPr lang="en-GB" dirty="0" smtClean="0"/>
              <a:t> </a:t>
            </a:r>
            <a:r>
              <a:rPr lang="en-GB" dirty="0" err="1" smtClean="0"/>
              <a:t>policajca</a:t>
            </a:r>
            <a:r>
              <a:rPr lang="en-GB" dirty="0" smtClean="0"/>
              <a:t> </a:t>
            </a:r>
            <a:r>
              <a:rPr lang="en-GB" dirty="0" err="1" smtClean="0"/>
              <a:t>podigao</a:t>
            </a:r>
            <a:r>
              <a:rPr lang="en-GB" dirty="0" smtClean="0"/>
              <a:t> </a:t>
            </a:r>
            <a:r>
              <a:rPr lang="en-GB" dirty="0" err="1" smtClean="0"/>
              <a:t>ruke</a:t>
            </a:r>
            <a:r>
              <a:rPr lang="en-GB" dirty="0" smtClean="0"/>
              <a:t> u </a:t>
            </a:r>
            <a:r>
              <a:rPr lang="en-GB" dirty="0" err="1" smtClean="0"/>
              <a:t>vis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priznao</a:t>
            </a:r>
            <a:r>
              <a:rPr lang="en-GB" dirty="0" smtClean="0"/>
              <a:t> </a:t>
            </a:r>
            <a:r>
              <a:rPr lang="en-GB" dirty="0" err="1" smtClean="0"/>
              <a:t>svoje</a:t>
            </a:r>
            <a:r>
              <a:rPr lang="en-GB" dirty="0" smtClean="0"/>
              <a:t> </a:t>
            </a:r>
            <a:r>
              <a:rPr lang="en-GB" dirty="0" err="1" smtClean="0"/>
              <a:t>nedelo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li</a:t>
            </a:r>
            <a:r>
              <a:rPr lang="en-GB" dirty="0" smtClean="0"/>
              <a:t> je </a:t>
            </a:r>
            <a:r>
              <a:rPr lang="en-GB" dirty="0" err="1" smtClean="0"/>
              <a:t>policajac</a:t>
            </a:r>
            <a:r>
              <a:rPr lang="en-GB" dirty="0" smtClean="0"/>
              <a:t> bio </a:t>
            </a:r>
            <a:r>
              <a:rPr lang="en-GB" dirty="0" err="1" smtClean="0"/>
              <a:t>iznenađen</a:t>
            </a:r>
            <a:r>
              <a:rPr lang="en-GB" dirty="0" smtClean="0"/>
              <a:t> </a:t>
            </a:r>
            <a:r>
              <a:rPr lang="en-GB" dirty="0" err="1" smtClean="0"/>
              <a:t>ponašanjem</a:t>
            </a:r>
            <a:r>
              <a:rPr lang="en-GB" dirty="0" smtClean="0"/>
              <a:t> </a:t>
            </a:r>
            <a:r>
              <a:rPr lang="en-GB" dirty="0" err="1" smtClean="0"/>
              <a:t>čoveka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je </a:t>
            </a:r>
            <a:r>
              <a:rPr lang="en-GB" dirty="0" err="1" smtClean="0"/>
              <a:t>izgubio</a:t>
            </a:r>
            <a:r>
              <a:rPr lang="en-GB" dirty="0" smtClean="0"/>
              <a:t> </a:t>
            </a:r>
            <a:r>
              <a:rPr lang="en-GB" dirty="0" err="1" smtClean="0"/>
              <a:t>rukavicu</a:t>
            </a:r>
            <a:r>
              <a:rPr lang="en-GB" dirty="0" smtClean="0"/>
              <a:t>?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Zašto</a:t>
            </a:r>
            <a:r>
              <a:rPr lang="en-GB" dirty="0" smtClean="0"/>
              <a:t> je </a:t>
            </a:r>
            <a:r>
              <a:rPr lang="en-GB" dirty="0" err="1" smtClean="0"/>
              <a:t>lopov</a:t>
            </a:r>
            <a:r>
              <a:rPr lang="en-GB" dirty="0" smtClean="0"/>
              <a:t> </a:t>
            </a:r>
            <a:r>
              <a:rPr lang="en-GB" dirty="0" err="1" smtClean="0"/>
              <a:t>tako</a:t>
            </a:r>
            <a:r>
              <a:rPr lang="en-GB" dirty="0" smtClean="0"/>
              <a:t> </a:t>
            </a:r>
            <a:r>
              <a:rPr lang="en-GB" dirty="0" err="1" smtClean="0"/>
              <a:t>odreagovao</a:t>
            </a:r>
            <a:r>
              <a:rPr lang="en-GB" dirty="0" smtClean="0"/>
              <a:t> </a:t>
            </a:r>
            <a:r>
              <a:rPr lang="en-GB" dirty="0" err="1" smtClean="0"/>
              <a:t>kada</a:t>
            </a:r>
            <a:r>
              <a:rPr lang="en-GB" dirty="0" smtClean="0"/>
              <a:t> je video </a:t>
            </a:r>
            <a:r>
              <a:rPr lang="en-GB" dirty="0" err="1" smtClean="0"/>
              <a:t>policajca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je </a:t>
            </a:r>
            <a:r>
              <a:rPr lang="en-GB" dirty="0" err="1" smtClean="0"/>
              <a:t>samo</a:t>
            </a:r>
            <a:r>
              <a:rPr lang="en-GB" dirty="0" smtClean="0"/>
              <a:t> </a:t>
            </a:r>
            <a:r>
              <a:rPr lang="en-GB" dirty="0" err="1" smtClean="0"/>
              <a:t>hteo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mu </a:t>
            </a:r>
            <a:r>
              <a:rPr lang="en-GB" dirty="0" err="1" smtClean="0"/>
              <a:t>vrati</a:t>
            </a:r>
            <a:r>
              <a:rPr lang="en-GB" dirty="0" smtClean="0"/>
              <a:t> </a:t>
            </a:r>
            <a:r>
              <a:rPr lang="en-GB" dirty="0" err="1" smtClean="0"/>
              <a:t>rukavicu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Petar</a:t>
            </a:r>
            <a:r>
              <a:rPr lang="en-GB" dirty="0" smtClean="0"/>
              <a:t> ne </a:t>
            </a:r>
            <a:r>
              <a:rPr lang="en-GB" dirty="0" err="1" smtClean="0"/>
              <a:t>voli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ide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zubara</a:t>
            </a:r>
            <a:r>
              <a:rPr lang="en-GB" dirty="0" smtClean="0"/>
              <a:t>. </a:t>
            </a:r>
            <a:r>
              <a:rPr lang="en-GB" dirty="0" err="1" smtClean="0"/>
              <a:t>Svaki</a:t>
            </a:r>
            <a:r>
              <a:rPr lang="en-GB" dirty="0" smtClean="0"/>
              <a:t> put mu </a:t>
            </a:r>
            <a:r>
              <a:rPr lang="en-GB" dirty="0" err="1" smtClean="0"/>
              <a:t>odlazak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zubara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jako</a:t>
            </a:r>
            <a:r>
              <a:rPr lang="en-GB" dirty="0" smtClean="0"/>
              <a:t> </a:t>
            </a:r>
            <a:r>
              <a:rPr lang="en-GB" dirty="0" err="1" smtClean="0"/>
              <a:t>bolan</a:t>
            </a:r>
            <a:r>
              <a:rPr lang="en-GB" dirty="0" smtClean="0"/>
              <a:t>. Ali </a:t>
            </a:r>
            <a:r>
              <a:rPr lang="en-GB" dirty="0" err="1"/>
              <a:t>P</a:t>
            </a:r>
            <a:r>
              <a:rPr lang="en-GB" dirty="0" err="1" smtClean="0"/>
              <a:t>etar</a:t>
            </a:r>
            <a:r>
              <a:rPr lang="en-GB" dirty="0" smtClean="0"/>
              <a:t> </a:t>
            </a:r>
            <a:r>
              <a:rPr lang="en-GB" dirty="0" err="1" smtClean="0"/>
              <a:t>zna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će</a:t>
            </a:r>
            <a:r>
              <a:rPr lang="en-GB" dirty="0" smtClean="0"/>
              <a:t> </a:t>
            </a:r>
            <a:r>
              <a:rPr lang="en-GB" dirty="0" err="1" smtClean="0"/>
              <a:t>ga</a:t>
            </a:r>
            <a:r>
              <a:rPr lang="en-GB" dirty="0" smtClean="0"/>
              <a:t> </a:t>
            </a:r>
            <a:r>
              <a:rPr lang="en-GB" dirty="0" err="1" smtClean="0"/>
              <a:t>majka</a:t>
            </a:r>
            <a:r>
              <a:rPr lang="en-GB" dirty="0" smtClean="0"/>
              <a:t> </a:t>
            </a:r>
            <a:r>
              <a:rPr lang="en-GB" dirty="0" err="1" smtClean="0"/>
              <a:t>svaki</a:t>
            </a:r>
            <a:r>
              <a:rPr lang="en-GB" dirty="0" smtClean="0"/>
              <a:t> put </a:t>
            </a:r>
            <a:r>
              <a:rPr lang="en-GB" dirty="0" err="1" smtClean="0"/>
              <a:t>kad</a:t>
            </a:r>
            <a:r>
              <a:rPr lang="en-GB" dirty="0" smtClean="0"/>
              <a:t> </a:t>
            </a:r>
            <a:r>
              <a:rPr lang="en-GB" dirty="0" err="1" smtClean="0"/>
              <a:t>ima</a:t>
            </a:r>
            <a:r>
              <a:rPr lang="en-GB" dirty="0" smtClean="0"/>
              <a:t> </a:t>
            </a:r>
            <a:r>
              <a:rPr lang="en-GB" dirty="0" err="1" smtClean="0"/>
              <a:t>zubobolju</a:t>
            </a:r>
            <a:r>
              <a:rPr lang="en-GB" dirty="0" smtClean="0"/>
              <a:t> </a:t>
            </a:r>
            <a:r>
              <a:rPr lang="en-GB" dirty="0" err="1" smtClean="0"/>
              <a:t>odvesti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zubara</a:t>
            </a:r>
            <a:r>
              <a:rPr lang="en-GB" dirty="0" smtClean="0"/>
              <a:t>. Petra </a:t>
            </a:r>
            <a:r>
              <a:rPr lang="en-GB" dirty="0" err="1" smtClean="0"/>
              <a:t>upravo</a:t>
            </a:r>
            <a:r>
              <a:rPr lang="en-GB" dirty="0" smtClean="0"/>
              <a:t> </a:t>
            </a:r>
            <a:r>
              <a:rPr lang="en-GB" dirty="0" err="1" smtClean="0"/>
              <a:t>ponovo</a:t>
            </a:r>
            <a:r>
              <a:rPr lang="en-GB" dirty="0" smtClean="0"/>
              <a:t> </a:t>
            </a:r>
            <a:r>
              <a:rPr lang="en-GB" dirty="0" err="1" smtClean="0"/>
              <a:t>boli</a:t>
            </a:r>
            <a:r>
              <a:rPr lang="en-GB" dirty="0" smtClean="0"/>
              <a:t> </a:t>
            </a:r>
            <a:r>
              <a:rPr lang="en-GB" dirty="0" err="1" smtClean="0"/>
              <a:t>zub</a:t>
            </a:r>
            <a:r>
              <a:rPr lang="en-GB" dirty="0" smtClean="0"/>
              <a:t> a </a:t>
            </a:r>
            <a:r>
              <a:rPr lang="en-GB" dirty="0" err="1" smtClean="0"/>
              <a:t>njegova</a:t>
            </a:r>
            <a:r>
              <a:rPr lang="en-GB" dirty="0" smtClean="0"/>
              <a:t> mama je to </a:t>
            </a:r>
            <a:r>
              <a:rPr lang="en-GB" dirty="0" err="1" smtClean="0"/>
              <a:t>primetila</a:t>
            </a:r>
            <a:r>
              <a:rPr lang="en-GB" dirty="0" smtClean="0"/>
              <a:t> pa </a:t>
            </a:r>
            <a:r>
              <a:rPr lang="en-GB" dirty="0" err="1" smtClean="0"/>
              <a:t>ga</a:t>
            </a:r>
            <a:r>
              <a:rPr lang="en-GB" dirty="0" smtClean="0"/>
              <a:t> pita: “</a:t>
            </a:r>
            <a:r>
              <a:rPr lang="en-GB" dirty="0" err="1" smtClean="0"/>
              <a:t>Petre</a:t>
            </a:r>
            <a:r>
              <a:rPr lang="en-GB" dirty="0" smtClean="0"/>
              <a:t>,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li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dobro</a:t>
            </a:r>
            <a:r>
              <a:rPr lang="en-GB" dirty="0" smtClean="0"/>
              <a:t>,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li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boli</a:t>
            </a:r>
            <a:r>
              <a:rPr lang="en-GB" dirty="0" smtClean="0"/>
              <a:t> </a:t>
            </a:r>
            <a:r>
              <a:rPr lang="en-GB" dirty="0" err="1" smtClean="0"/>
              <a:t>zub</a:t>
            </a:r>
            <a:r>
              <a:rPr lang="en-GB" dirty="0" smtClean="0"/>
              <a:t>?” </a:t>
            </a:r>
            <a:r>
              <a:rPr lang="en-GB" dirty="0" err="1" smtClean="0"/>
              <a:t>Petar</a:t>
            </a:r>
            <a:r>
              <a:rPr lang="en-GB" dirty="0" smtClean="0"/>
              <a:t> je </a:t>
            </a:r>
            <a:r>
              <a:rPr lang="en-GB" dirty="0" err="1" smtClean="0"/>
              <a:t>odgovorio</a:t>
            </a:r>
            <a:r>
              <a:rPr lang="en-GB" dirty="0"/>
              <a:t>:</a:t>
            </a:r>
            <a:r>
              <a:rPr lang="en-GB" dirty="0" smtClean="0"/>
              <a:t> “Ne mama, ne </a:t>
            </a:r>
            <a:r>
              <a:rPr lang="en-GB" dirty="0" err="1" smtClean="0"/>
              <a:t>boli</a:t>
            </a:r>
            <a:r>
              <a:rPr lang="en-GB" dirty="0" smtClean="0"/>
              <a:t> me </a:t>
            </a:r>
            <a:r>
              <a:rPr lang="en-GB" dirty="0" err="1" smtClean="0"/>
              <a:t>zub</a:t>
            </a:r>
            <a:r>
              <a:rPr lang="en-GB" dirty="0" smtClean="0"/>
              <a:t>”.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li</a:t>
            </a:r>
            <a:r>
              <a:rPr lang="en-GB" dirty="0" smtClean="0"/>
              <a:t> je </a:t>
            </a:r>
            <a:r>
              <a:rPr lang="en-GB" dirty="0" err="1" smtClean="0"/>
              <a:t>istina</a:t>
            </a:r>
            <a:r>
              <a:rPr lang="en-GB" dirty="0" smtClean="0"/>
              <a:t> to </a:t>
            </a:r>
            <a:r>
              <a:rPr lang="en-GB" dirty="0" err="1" smtClean="0"/>
              <a:t>što</a:t>
            </a:r>
            <a:r>
              <a:rPr lang="en-GB" dirty="0" smtClean="0"/>
              <a:t> je </a:t>
            </a:r>
            <a:r>
              <a:rPr lang="en-GB" dirty="0" err="1" smtClean="0"/>
              <a:t>Petar</a:t>
            </a:r>
            <a:r>
              <a:rPr lang="en-GB" dirty="0" smtClean="0"/>
              <a:t> </a:t>
            </a:r>
            <a:r>
              <a:rPr lang="en-GB" dirty="0" err="1" smtClean="0"/>
              <a:t>odgovorio</a:t>
            </a:r>
            <a:r>
              <a:rPr lang="en-GB" dirty="0" smtClean="0"/>
              <a:t> </a:t>
            </a:r>
            <a:r>
              <a:rPr lang="en-GB" dirty="0" err="1" smtClean="0"/>
              <a:t>svojoj</a:t>
            </a:r>
            <a:r>
              <a:rPr lang="en-GB" dirty="0" smtClean="0"/>
              <a:t> </a:t>
            </a:r>
            <a:r>
              <a:rPr lang="en-GB" dirty="0" err="1" smtClean="0"/>
              <a:t>majci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err="1" smtClean="0"/>
              <a:t>Zašto</a:t>
            </a:r>
            <a:r>
              <a:rPr lang="en-GB" dirty="0" smtClean="0"/>
              <a:t> je </a:t>
            </a:r>
            <a:r>
              <a:rPr lang="en-GB" dirty="0" err="1" smtClean="0"/>
              <a:t>Petar</a:t>
            </a:r>
            <a:r>
              <a:rPr lang="en-GB" dirty="0" smtClean="0"/>
              <a:t> </a:t>
            </a:r>
            <a:r>
              <a:rPr lang="en-GB" dirty="0" err="1" smtClean="0"/>
              <a:t>tako</a:t>
            </a:r>
            <a:r>
              <a:rPr lang="en-GB" dirty="0" smtClean="0"/>
              <a:t> </a:t>
            </a:r>
            <a:r>
              <a:rPr lang="en-GB" dirty="0" err="1" smtClean="0"/>
              <a:t>odgovorio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ŽMURKE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2900" dirty="0" err="1" smtClean="0">
                <a:latin typeface="+mj-lt"/>
              </a:rPr>
              <a:t>Stvari</a:t>
            </a:r>
            <a:r>
              <a:rPr lang="en-GB" sz="2900" dirty="0" smtClean="0">
                <a:latin typeface="+mj-lt"/>
              </a:rPr>
              <a:t> </a:t>
            </a:r>
            <a:r>
              <a:rPr lang="en-GB" sz="2900" dirty="0" err="1">
                <a:latin typeface="+mj-lt"/>
              </a:rPr>
              <a:t>nastavljaju</a:t>
            </a:r>
            <a:r>
              <a:rPr lang="en-GB" sz="2900" dirty="0">
                <a:latin typeface="+mj-lt"/>
              </a:rPr>
              <a:t> </a:t>
            </a:r>
            <a:r>
              <a:rPr lang="en-GB" sz="2900" dirty="0" err="1">
                <a:latin typeface="+mj-lt"/>
              </a:rPr>
              <a:t>da</a:t>
            </a:r>
            <a:r>
              <a:rPr lang="en-GB" sz="2900" dirty="0">
                <a:latin typeface="+mj-lt"/>
              </a:rPr>
              <a:t> </a:t>
            </a:r>
            <a:r>
              <a:rPr lang="en-GB" sz="2900" dirty="0" err="1">
                <a:latin typeface="+mj-lt"/>
              </a:rPr>
              <a:t>postoje</a:t>
            </a:r>
            <a:r>
              <a:rPr lang="en-GB" sz="2900" dirty="0">
                <a:latin typeface="+mj-lt"/>
              </a:rPr>
              <a:t> </a:t>
            </a:r>
            <a:r>
              <a:rPr lang="en-GB" sz="2900" dirty="0" err="1">
                <a:latin typeface="+mj-lt"/>
              </a:rPr>
              <a:t>i</a:t>
            </a:r>
            <a:r>
              <a:rPr lang="en-GB" sz="2900" dirty="0">
                <a:latin typeface="+mj-lt"/>
              </a:rPr>
              <a:t> </a:t>
            </a:r>
            <a:r>
              <a:rPr lang="en-GB" sz="2900" dirty="0" err="1">
                <a:latin typeface="+mj-lt"/>
              </a:rPr>
              <a:t>kada</a:t>
            </a:r>
            <a:r>
              <a:rPr lang="en-GB" sz="2900" dirty="0">
                <a:latin typeface="+mj-lt"/>
              </a:rPr>
              <a:t> </a:t>
            </a:r>
            <a:r>
              <a:rPr lang="en-GB" sz="2900" dirty="0" err="1">
                <a:latin typeface="+mj-lt"/>
              </a:rPr>
              <a:t>ih</a:t>
            </a:r>
            <a:r>
              <a:rPr lang="en-GB" sz="2900" dirty="0">
                <a:latin typeface="+mj-lt"/>
              </a:rPr>
              <a:t> </a:t>
            </a:r>
            <a:r>
              <a:rPr lang="en-GB" sz="2900" dirty="0" err="1">
                <a:latin typeface="+mj-lt"/>
              </a:rPr>
              <a:t>više</a:t>
            </a:r>
            <a:r>
              <a:rPr lang="en-GB" sz="2900" dirty="0">
                <a:latin typeface="+mj-lt"/>
              </a:rPr>
              <a:t> ne </a:t>
            </a:r>
            <a:r>
              <a:rPr lang="en-GB" sz="2900" dirty="0" err="1" smtClean="0">
                <a:latin typeface="+mj-lt"/>
              </a:rPr>
              <a:t>vidimo</a:t>
            </a:r>
            <a:endParaRPr lang="en-GB" sz="2900" dirty="0" smtClean="0">
              <a:latin typeface="+mj-lt"/>
            </a:endParaRPr>
          </a:p>
          <a:p>
            <a:r>
              <a:rPr lang="en-GB" sz="2900" dirty="0" smtClean="0">
                <a:latin typeface="+mj-lt"/>
              </a:rPr>
              <a:t>K</a:t>
            </a:r>
            <a:r>
              <a:rPr lang="vi-VN" sz="2900" dirty="0" smtClean="0">
                <a:latin typeface="+mj-lt"/>
              </a:rPr>
              <a:t>oriste </a:t>
            </a:r>
            <a:r>
              <a:rPr lang="vi-VN" sz="2900" dirty="0">
                <a:latin typeface="+mj-lt"/>
              </a:rPr>
              <a:t>maštu i pomaže im da razviju sposobnosti rešavanja problema, nastojeći da pronađu najbolje mesto za </a:t>
            </a:r>
            <a:r>
              <a:rPr lang="vi-VN" sz="2900" dirty="0" smtClean="0">
                <a:latin typeface="+mj-lt"/>
              </a:rPr>
              <a:t>s</a:t>
            </a:r>
            <a:r>
              <a:rPr lang="en-GB" sz="2900" dirty="0" smtClean="0">
                <a:latin typeface="+mj-lt"/>
              </a:rPr>
              <a:t>a</a:t>
            </a:r>
            <a:r>
              <a:rPr lang="vi-VN" sz="2900" dirty="0" smtClean="0">
                <a:latin typeface="+mj-lt"/>
              </a:rPr>
              <a:t>krivanje</a:t>
            </a:r>
            <a:r>
              <a:rPr lang="vi-VN" sz="2900" dirty="0">
                <a:latin typeface="+mj-lt"/>
              </a:rPr>
              <a:t>, odnosno mesto na kome je skriveno ono što traže</a:t>
            </a:r>
            <a:r>
              <a:rPr lang="vi-VN" sz="2900" dirty="0" smtClean="0">
                <a:latin typeface="+mj-lt"/>
              </a:rPr>
              <a:t>. </a:t>
            </a:r>
            <a:r>
              <a:rPr lang="vi-VN" sz="2900" dirty="0">
                <a:latin typeface="+mj-lt"/>
              </a:rPr>
              <a:t>Pored ovoga, otvaraju im se mogućnosti za razvijanje socijalnih sposobnosti kroz zajedničku igru sa drugim učesnicima, rešavanje nesuglasica i sukoba, naizmenično preuzimanje uloga i sticanje drugih važnih znanja koja će im omogućiti da efikasno učestvuju u timskim aktivnostima. </a:t>
            </a:r>
            <a:endParaRPr lang="en-GB" sz="2900" dirty="0" smtClean="0">
              <a:latin typeface="+mj-lt"/>
            </a:endParaRPr>
          </a:p>
          <a:p>
            <a:r>
              <a:rPr lang="en-GB" sz="2900" dirty="0" smtClean="0">
                <a:latin typeface="+mj-lt"/>
              </a:rPr>
              <a:t>K</a:t>
            </a:r>
            <a:r>
              <a:rPr lang="vi-VN" sz="2900" dirty="0" smtClean="0">
                <a:latin typeface="+mj-lt"/>
              </a:rPr>
              <a:t>orisno </a:t>
            </a:r>
            <a:r>
              <a:rPr lang="vi-VN" sz="2900" dirty="0">
                <a:latin typeface="+mj-lt"/>
              </a:rPr>
              <a:t>i </a:t>
            </a:r>
            <a:r>
              <a:rPr lang="vi-VN" sz="2900" dirty="0" smtClean="0">
                <a:latin typeface="+mj-lt"/>
              </a:rPr>
              <a:t>za</a:t>
            </a:r>
            <a:r>
              <a:rPr lang="en-GB" sz="2900" dirty="0" smtClean="0">
                <a:latin typeface="+mj-lt"/>
              </a:rPr>
              <a:t> </a:t>
            </a:r>
            <a:r>
              <a:rPr lang="en-GB" sz="2900" dirty="0" err="1" smtClean="0">
                <a:latin typeface="+mj-lt"/>
              </a:rPr>
              <a:t>fizički</a:t>
            </a:r>
            <a:r>
              <a:rPr lang="en-GB" sz="2900" dirty="0" smtClean="0">
                <a:latin typeface="+mj-lt"/>
              </a:rPr>
              <a:t> </a:t>
            </a:r>
            <a:r>
              <a:rPr lang="en-GB" sz="2900" dirty="0" err="1" smtClean="0">
                <a:latin typeface="+mj-lt"/>
              </a:rPr>
              <a:t>razvoj</a:t>
            </a:r>
            <a:r>
              <a:rPr lang="vi-VN" sz="2900" b="1" dirty="0">
                <a:latin typeface="+mj-lt"/>
              </a:rPr>
              <a:t> </a:t>
            </a:r>
            <a:r>
              <a:rPr lang="vi-VN" sz="2900" dirty="0">
                <a:latin typeface="+mj-lt"/>
              </a:rPr>
              <a:t>deteta, jer igra u pokretu jača fizičku kondiciju i pomaže razvoju muskulature. Nastojanje da pronađu što savršenije skrovište pomaže im da razviju osećaj za </a:t>
            </a:r>
            <a:r>
              <a:rPr lang="vi-VN" sz="2900" dirty="0" smtClean="0">
                <a:latin typeface="+mj-lt"/>
              </a:rPr>
              <a:t>ravnotežu</a:t>
            </a:r>
            <a:r>
              <a:rPr lang="en-GB" sz="2900" dirty="0" smtClean="0">
                <a:latin typeface="+mj-lt"/>
              </a:rPr>
              <a:t> </a:t>
            </a:r>
            <a:r>
              <a:rPr lang="vi-VN" sz="2900" dirty="0" smtClean="0">
                <a:latin typeface="+mj-lt"/>
              </a:rPr>
              <a:t>i </a:t>
            </a:r>
            <a:r>
              <a:rPr lang="vi-VN" sz="2900" dirty="0">
                <a:latin typeface="+mj-lt"/>
              </a:rPr>
              <a:t>kooridinaciju pokreta</a:t>
            </a:r>
            <a:r>
              <a:rPr lang="vi-VN" dirty="0"/>
              <a:t>.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960439" cy="288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MIŠLJENJE:</a:t>
            </a:r>
          </a:p>
          <a:p>
            <a:pPr>
              <a:buFontTx/>
              <a:buChar char="-"/>
            </a:pPr>
            <a:r>
              <a:rPr lang="en-GB" dirty="0" err="1" smtClean="0">
                <a:solidFill>
                  <a:srgbClr val="0070C0"/>
                </a:solidFill>
              </a:rPr>
              <a:t>Opažajno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praktično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mišljenje</a:t>
            </a:r>
            <a:endParaRPr lang="en-GB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GB" dirty="0" err="1" smtClean="0">
                <a:solidFill>
                  <a:srgbClr val="0070C0"/>
                </a:solidFill>
              </a:rPr>
              <a:t>Simboličko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mišljenje</a:t>
            </a:r>
            <a:r>
              <a:rPr lang="en-GB" dirty="0" smtClean="0">
                <a:solidFill>
                  <a:srgbClr val="0070C0"/>
                </a:solidFill>
              </a:rPr>
              <a:t> (</a:t>
            </a:r>
            <a:r>
              <a:rPr lang="en-GB" dirty="0" err="1" smtClean="0">
                <a:solidFill>
                  <a:srgbClr val="0070C0"/>
                </a:solidFill>
              </a:rPr>
              <a:t>zasnovano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na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predstavama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PAŽNJA I PAMĆENJE</a:t>
            </a:r>
          </a:p>
          <a:p>
            <a:pPr>
              <a:buFontTx/>
              <a:buChar char="-"/>
            </a:pPr>
            <a:r>
              <a:rPr lang="en-GB" dirty="0" err="1" smtClean="0">
                <a:solidFill>
                  <a:srgbClr val="0070C0"/>
                </a:solidFill>
              </a:rPr>
              <a:t>Usredsređenost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na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sadržaje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iz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sredine</a:t>
            </a:r>
            <a:endParaRPr lang="en-GB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GB" dirty="0" err="1" smtClean="0">
                <a:solidFill>
                  <a:srgbClr val="0070C0"/>
                </a:solidFill>
              </a:rPr>
              <a:t>Pamćenje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podataka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koji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su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deo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ličnog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iskustva</a:t>
            </a:r>
            <a:endParaRPr lang="en-GB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ZNANJE: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70C0"/>
                </a:solidFill>
              </a:rPr>
              <a:t>O </a:t>
            </a:r>
            <a:r>
              <a:rPr lang="en-GB" dirty="0" err="1" smtClean="0">
                <a:solidFill>
                  <a:srgbClr val="0070C0"/>
                </a:solidFill>
              </a:rPr>
              <a:t>sebi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i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drugima</a:t>
            </a:r>
            <a:endParaRPr lang="en-GB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70C0"/>
                </a:solidFill>
              </a:rPr>
              <a:t>O </a:t>
            </a:r>
            <a:r>
              <a:rPr lang="en-GB" dirty="0" err="1" smtClean="0">
                <a:solidFill>
                  <a:srgbClr val="0070C0"/>
                </a:solidFill>
              </a:rPr>
              <a:t>fizičkom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svetu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TOPLO HLADNO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/>
              <a:t>Pronađi</a:t>
            </a:r>
            <a:r>
              <a:rPr lang="en-GB" dirty="0" smtClean="0"/>
              <a:t> </a:t>
            </a:r>
            <a:r>
              <a:rPr lang="en-GB" dirty="0" err="1" smtClean="0"/>
              <a:t>skriveni</a:t>
            </a:r>
            <a:r>
              <a:rPr lang="en-GB" dirty="0" smtClean="0"/>
              <a:t> </a:t>
            </a:r>
            <a:r>
              <a:rPr lang="en-GB" dirty="0" err="1" smtClean="0"/>
              <a:t>predmet</a:t>
            </a:r>
            <a:r>
              <a:rPr lang="en-GB" dirty="0" smtClean="0"/>
              <a:t>,</a:t>
            </a:r>
          </a:p>
          <a:p>
            <a:r>
              <a:rPr lang="en-GB" dirty="0" err="1" smtClean="0"/>
              <a:t>Ko</a:t>
            </a:r>
            <a:r>
              <a:rPr lang="en-GB" dirty="0" smtClean="0"/>
              <a:t> je </a:t>
            </a:r>
            <a:r>
              <a:rPr lang="en-GB" dirty="0" err="1" smtClean="0"/>
              <a:t>sakrio</a:t>
            </a:r>
            <a:r>
              <a:rPr lang="en-GB" dirty="0" smtClean="0"/>
              <a:t> </a:t>
            </a:r>
            <a:r>
              <a:rPr lang="en-GB" dirty="0" err="1" smtClean="0"/>
              <a:t>predmet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POGODI KO SAM?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Mentalne</a:t>
            </a:r>
            <a:r>
              <a:rPr lang="en-GB" dirty="0" smtClean="0"/>
              <a:t> </a:t>
            </a:r>
            <a:r>
              <a:rPr lang="en-GB" dirty="0" err="1" smtClean="0"/>
              <a:t>rotacije</a:t>
            </a:r>
            <a:r>
              <a:rPr lang="en-GB" dirty="0" smtClean="0"/>
              <a:t>, </a:t>
            </a:r>
            <a:r>
              <a:rPr lang="en-GB" dirty="0" err="1" smtClean="0"/>
              <a:t>prostorno</a:t>
            </a:r>
            <a:r>
              <a:rPr lang="en-GB" dirty="0" smtClean="0"/>
              <a:t> </a:t>
            </a:r>
            <a:r>
              <a:rPr lang="en-GB" dirty="0" err="1" smtClean="0"/>
              <a:t>rezonovanje</a:t>
            </a:r>
            <a:r>
              <a:rPr lang="en-GB" dirty="0" smtClean="0"/>
              <a:t> </a:t>
            </a:r>
            <a:r>
              <a:rPr lang="en-GB" dirty="0" err="1" smtClean="0"/>
              <a:t>prema</a:t>
            </a:r>
            <a:r>
              <a:rPr lang="en-GB" dirty="0" smtClean="0"/>
              <a:t> </a:t>
            </a:r>
            <a:r>
              <a:rPr lang="en-GB" dirty="0" err="1" smtClean="0"/>
              <a:t>zadatom</a:t>
            </a:r>
            <a:r>
              <a:rPr lang="en-GB" dirty="0" smtClean="0"/>
              <a:t> </a:t>
            </a:r>
            <a:r>
              <a:rPr lang="en-GB" dirty="0" err="1" smtClean="0"/>
              <a:t>primeru</a:t>
            </a:r>
            <a:r>
              <a:rPr lang="en-GB" dirty="0" smtClean="0"/>
              <a:t>,...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64904"/>
            <a:ext cx="3754760" cy="331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16832"/>
            <a:ext cx="40427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Šah</a:t>
            </a:r>
            <a:r>
              <a:rPr lang="en-GB" dirty="0" smtClean="0"/>
              <a:t> – </a:t>
            </a:r>
            <a:r>
              <a:rPr lang="en-GB" dirty="0" err="1" smtClean="0"/>
              <a:t>kraljevska</a:t>
            </a:r>
            <a:r>
              <a:rPr lang="en-GB" dirty="0" smtClean="0"/>
              <a:t> </a:t>
            </a:r>
            <a:r>
              <a:rPr lang="en-GB" dirty="0" err="1" smtClean="0"/>
              <a:t>igra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484784"/>
            <a:ext cx="734067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Tehnike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razvoj</a:t>
            </a:r>
            <a:r>
              <a:rPr lang="en-GB" dirty="0" smtClean="0"/>
              <a:t> </a:t>
            </a:r>
            <a:r>
              <a:rPr lang="en-GB" dirty="0" err="1" smtClean="0"/>
              <a:t>mišljenja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Tehnike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razvoj</a:t>
            </a:r>
            <a:r>
              <a:rPr lang="en-GB" dirty="0" smtClean="0"/>
              <a:t> </a:t>
            </a:r>
            <a:r>
              <a:rPr lang="en-GB" dirty="0" err="1" smtClean="0"/>
              <a:t>sposobnosti</a:t>
            </a:r>
            <a:r>
              <a:rPr lang="en-GB" dirty="0" smtClean="0"/>
              <a:t> </a:t>
            </a:r>
            <a:r>
              <a:rPr lang="en-GB" dirty="0" err="1" smtClean="0"/>
              <a:t>pamćenja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92500"/>
          </a:bodyPr>
          <a:lstStyle/>
          <a:p>
            <a:r>
              <a:rPr lang="en-GB" dirty="0" err="1" smtClean="0"/>
              <a:t>Šest</a:t>
            </a:r>
            <a:r>
              <a:rPr lang="en-GB" dirty="0" smtClean="0"/>
              <a:t> </a:t>
            </a:r>
            <a:r>
              <a:rPr lang="en-GB" dirty="0" err="1" smtClean="0"/>
              <a:t>šešira</a:t>
            </a:r>
            <a:r>
              <a:rPr lang="en-GB" dirty="0" smtClean="0"/>
              <a:t>; brainstorming; </a:t>
            </a:r>
            <a:r>
              <a:rPr lang="en-GB" dirty="0" err="1" smtClean="0"/>
              <a:t>debata</a:t>
            </a:r>
            <a:r>
              <a:rPr lang="en-GB" dirty="0" smtClean="0"/>
              <a:t>; </a:t>
            </a:r>
            <a:r>
              <a:rPr lang="en-GB" dirty="0" err="1" smtClean="0"/>
              <a:t>mape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; </a:t>
            </a:r>
            <a:r>
              <a:rPr lang="en-GB" dirty="0" err="1" smtClean="0"/>
              <a:t>šta</a:t>
            </a:r>
            <a:r>
              <a:rPr lang="en-GB" dirty="0" smtClean="0"/>
              <a:t> bi </a:t>
            </a:r>
            <a:r>
              <a:rPr lang="en-GB" dirty="0" err="1" smtClean="0"/>
              <a:t>bilo</a:t>
            </a:r>
            <a:r>
              <a:rPr lang="en-GB" dirty="0" smtClean="0"/>
              <a:t> </a:t>
            </a:r>
            <a:r>
              <a:rPr lang="en-GB" dirty="0" err="1" smtClean="0"/>
              <a:t>kad</a:t>
            </a:r>
            <a:r>
              <a:rPr lang="en-GB" dirty="0" smtClean="0"/>
              <a:t> bi </a:t>
            </a:r>
            <a:r>
              <a:rPr lang="en-GB" dirty="0" err="1" smtClean="0"/>
              <a:t>bilo</a:t>
            </a:r>
            <a:r>
              <a:rPr lang="en-GB" dirty="0" smtClean="0"/>
              <a:t>...</a:t>
            </a:r>
            <a:r>
              <a:rPr lang="en-GB" dirty="0" err="1" smtClean="0"/>
              <a:t>brzo</a:t>
            </a:r>
            <a:r>
              <a:rPr lang="en-GB" dirty="0" smtClean="0"/>
              <a:t> </a:t>
            </a:r>
            <a:r>
              <a:rPr lang="en-GB" dirty="0" err="1" smtClean="0"/>
              <a:t>čitanje</a:t>
            </a:r>
            <a:r>
              <a:rPr lang="en-GB" dirty="0" smtClean="0"/>
              <a:t>; </a:t>
            </a:r>
            <a:r>
              <a:rPr lang="en-GB" dirty="0" err="1" smtClean="0"/>
              <a:t>mape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;...</a:t>
            </a:r>
          </a:p>
          <a:p>
            <a:endParaRPr lang="en-GB" dirty="0" smtClean="0"/>
          </a:p>
          <a:p>
            <a:r>
              <a:rPr lang="en-GB" dirty="0" err="1" smtClean="0"/>
              <a:t>Strategije</a:t>
            </a:r>
            <a:r>
              <a:rPr lang="en-GB" dirty="0" smtClean="0"/>
              <a:t> </a:t>
            </a:r>
            <a:r>
              <a:rPr lang="en-GB" dirty="0" err="1" smtClean="0"/>
              <a:t>pamćenja</a:t>
            </a:r>
            <a:r>
              <a:rPr lang="en-GB" dirty="0" smtClean="0"/>
              <a:t>/</a:t>
            </a:r>
            <a:r>
              <a:rPr lang="en-GB" dirty="0" err="1" smtClean="0"/>
              <a:t>mnemotehnike</a:t>
            </a:r>
            <a:r>
              <a:rPr lang="en-GB" dirty="0" smtClean="0"/>
              <a:t>.... (</a:t>
            </a:r>
            <a:r>
              <a:rPr lang="en-GB" dirty="0" err="1" smtClean="0"/>
              <a:t>akronimi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akrostihovi</a:t>
            </a:r>
            <a:r>
              <a:rPr lang="en-GB" dirty="0" smtClean="0"/>
              <a:t> ; loci </a:t>
            </a:r>
            <a:r>
              <a:rPr lang="en-GB" dirty="0" err="1" smtClean="0"/>
              <a:t>metoda</a:t>
            </a:r>
            <a:r>
              <a:rPr lang="en-GB" dirty="0" smtClean="0"/>
              <a:t>; </a:t>
            </a:r>
            <a:r>
              <a:rPr lang="en-GB" dirty="0" err="1" smtClean="0"/>
              <a:t>uvezivanje</a:t>
            </a:r>
            <a:r>
              <a:rPr lang="en-GB" dirty="0" smtClean="0"/>
              <a:t>/</a:t>
            </a:r>
            <a:r>
              <a:rPr lang="en-GB" dirty="0" err="1" smtClean="0"/>
              <a:t>pravljenje</a:t>
            </a:r>
            <a:r>
              <a:rPr lang="en-GB" dirty="0" smtClean="0"/>
              <a:t> </a:t>
            </a:r>
            <a:r>
              <a:rPr lang="en-GB" dirty="0" err="1" smtClean="0"/>
              <a:t>priče</a:t>
            </a:r>
            <a:r>
              <a:rPr lang="en-GB" smtClean="0"/>
              <a:t>); skraćivanje</a:t>
            </a:r>
            <a:r>
              <a:rPr lang="en-GB" dirty="0" smtClean="0"/>
              <a:t>; </a:t>
            </a:r>
            <a:r>
              <a:rPr lang="en-GB" dirty="0" err="1" smtClean="0"/>
              <a:t>rimovanje</a:t>
            </a:r>
            <a:r>
              <a:rPr lang="en-GB" dirty="0" smtClean="0"/>
              <a:t>;  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METAKOGNICIJA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sposobnost za praćenje i kontrolu sopstvenih kognitivnih procesa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err="1" smtClean="0"/>
              <a:t>Metakognitivni</a:t>
            </a:r>
            <a:r>
              <a:rPr lang="en-GB" sz="3200" dirty="0" smtClean="0"/>
              <a:t> </a:t>
            </a:r>
            <a:r>
              <a:rPr lang="en-GB" sz="3200" dirty="0" err="1" smtClean="0"/>
              <a:t>alati</a:t>
            </a:r>
            <a:r>
              <a:rPr lang="en-GB" sz="3200" dirty="0" smtClean="0"/>
              <a:t> </a:t>
            </a:r>
            <a:r>
              <a:rPr lang="en-GB" sz="3200" b="1" dirty="0" smtClean="0"/>
              <a:t>(</a:t>
            </a:r>
            <a:r>
              <a:rPr lang="en-GB" sz="3200" b="1" dirty="0" err="1" smtClean="0"/>
              <a:t>bigsix</a:t>
            </a:r>
            <a:r>
              <a:rPr lang="en-GB" sz="3200" b="1" dirty="0" smtClean="0"/>
              <a:t>)</a:t>
            </a:r>
            <a:r>
              <a:rPr lang="en-GB" sz="3200" dirty="0" smtClean="0"/>
              <a:t> </a:t>
            </a:r>
            <a:r>
              <a:rPr lang="en-GB" sz="3200" dirty="0" err="1" smtClean="0"/>
              <a:t>šest</a:t>
            </a:r>
            <a:r>
              <a:rPr lang="en-GB" sz="3200" dirty="0" smtClean="0"/>
              <a:t> </a:t>
            </a:r>
            <a:r>
              <a:rPr lang="en-GB" sz="3200" dirty="0" err="1" smtClean="0"/>
              <a:t>koraka</a:t>
            </a:r>
            <a:r>
              <a:rPr lang="en-GB" sz="3200" dirty="0" smtClean="0"/>
              <a:t> u </a:t>
            </a:r>
            <a:r>
              <a:rPr lang="en-GB" sz="3200" dirty="0" err="1" smtClean="0"/>
              <a:t>rešavanju</a:t>
            </a:r>
            <a:r>
              <a:rPr lang="en-GB" sz="3200" dirty="0" smtClean="0"/>
              <a:t> </a:t>
            </a:r>
            <a:r>
              <a:rPr lang="en-GB" sz="3200" dirty="0" err="1" smtClean="0"/>
              <a:t>problema</a:t>
            </a:r>
            <a:r>
              <a:rPr lang="en-GB" sz="3200" dirty="0" smtClean="0"/>
              <a:t>: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n-GB" dirty="0" err="1" smtClean="0"/>
              <a:t>definisanje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r>
              <a:rPr lang="en-GB" dirty="0" smtClean="0"/>
              <a:t>/</a:t>
            </a:r>
            <a:r>
              <a:rPr lang="en-GB" dirty="0" err="1" smtClean="0"/>
              <a:t>zadatka</a:t>
            </a:r>
            <a:r>
              <a:rPr lang="en-GB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 smtClean="0"/>
              <a:t>traganje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informacijama</a:t>
            </a:r>
            <a:r>
              <a:rPr lang="en-GB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 smtClean="0"/>
              <a:t>iznalaženje</a:t>
            </a:r>
            <a:r>
              <a:rPr lang="en-GB" dirty="0" smtClean="0"/>
              <a:t> </a:t>
            </a:r>
            <a:r>
              <a:rPr lang="en-GB" dirty="0" err="1" smtClean="0"/>
              <a:t>strategija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rešavanje</a:t>
            </a:r>
            <a:r>
              <a:rPr lang="en-GB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 smtClean="0"/>
              <a:t>upotreba</a:t>
            </a:r>
            <a:r>
              <a:rPr lang="en-GB" dirty="0" smtClean="0"/>
              <a:t> </a:t>
            </a:r>
            <a:r>
              <a:rPr lang="en-GB" dirty="0" err="1" smtClean="0"/>
              <a:t>informacija</a:t>
            </a:r>
            <a:r>
              <a:rPr lang="en-GB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 smtClean="0"/>
              <a:t>sinteza</a:t>
            </a:r>
            <a:r>
              <a:rPr lang="en-GB" dirty="0" smtClean="0"/>
              <a:t>,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 smtClean="0"/>
              <a:t>evaluacija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vi-VN" dirty="0" smtClean="0"/>
              <a:t>Među identifikovanim </a:t>
            </a:r>
            <a:r>
              <a:rPr lang="vi-VN" u="sng" dirty="0" smtClean="0"/>
              <a:t>karakteristikama koje pogoduju samoregulaciji su</a:t>
            </a:r>
            <a:r>
              <a:rPr lang="vi-VN" dirty="0" smtClean="0"/>
              <a:t>: </a:t>
            </a:r>
            <a:endParaRPr lang="en-GB" dirty="0" smtClean="0"/>
          </a:p>
          <a:p>
            <a:r>
              <a:rPr lang="vi-VN" dirty="0" smtClean="0"/>
              <a:t>doživljaj efikasnosti, inicijativa, inventivnost, upornost, upravljanje vremenom, metakognitivna svesnost i efikasno korišćenje strategija. </a:t>
            </a:r>
            <a:endParaRPr lang="en-GB" dirty="0" smtClean="0"/>
          </a:p>
          <a:p>
            <a:pPr>
              <a:buNone/>
            </a:pPr>
            <a:r>
              <a:rPr lang="vi-VN" dirty="0" smtClean="0"/>
              <a:t>Karakteristike koje ukazuju</a:t>
            </a:r>
            <a:r>
              <a:rPr lang="en-GB" dirty="0" smtClean="0"/>
              <a:t> </a:t>
            </a:r>
            <a:r>
              <a:rPr lang="vi-VN" dirty="0" smtClean="0"/>
              <a:t>na </a:t>
            </a:r>
            <a:r>
              <a:rPr lang="vi-VN" u="sng" dirty="0" smtClean="0"/>
              <a:t>slabu samoregulaciju: </a:t>
            </a:r>
            <a:endParaRPr lang="en-GB" u="sng" dirty="0" smtClean="0"/>
          </a:p>
          <a:p>
            <a:r>
              <a:rPr lang="vi-VN" dirty="0" smtClean="0"/>
              <a:t>impulsivnost, niski akademski ciljevi,</a:t>
            </a:r>
            <a:r>
              <a:rPr lang="en-GB" dirty="0" smtClean="0"/>
              <a:t> </a:t>
            </a:r>
            <a:r>
              <a:rPr lang="vi-VN" dirty="0" smtClean="0"/>
              <a:t>slaba efikasnost, slaba kontrola i izbegavanje </a:t>
            </a:r>
            <a:r>
              <a:rPr lang="en-GB" dirty="0" err="1" smtClean="0"/>
              <a:t>i</a:t>
            </a:r>
            <a:r>
              <a:rPr lang="vi-VN" dirty="0" smtClean="0"/>
              <a:t>zvršavanja zadataka</a:t>
            </a:r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Na </a:t>
            </a:r>
            <a:r>
              <a:rPr lang="en-GB" sz="2800" dirty="0" err="1" smtClean="0"/>
              <a:t>osnovu</a:t>
            </a:r>
            <a:r>
              <a:rPr lang="en-GB" sz="2800" dirty="0" smtClean="0"/>
              <a:t> </a:t>
            </a:r>
            <a:r>
              <a:rPr lang="en-GB" sz="2800" dirty="0" err="1" smtClean="0"/>
              <a:t>većeg</a:t>
            </a:r>
            <a:r>
              <a:rPr lang="en-GB" sz="2800" dirty="0" smtClean="0"/>
              <a:t> </a:t>
            </a:r>
            <a:r>
              <a:rPr lang="en-GB" sz="2800" dirty="0" err="1" smtClean="0"/>
              <a:t>broja</a:t>
            </a:r>
            <a:r>
              <a:rPr lang="en-GB" sz="2800" dirty="0" smtClean="0"/>
              <a:t> </a:t>
            </a:r>
            <a:r>
              <a:rPr lang="en-GB" sz="2800" dirty="0" err="1" smtClean="0"/>
              <a:t>istraživanja</a:t>
            </a:r>
            <a:r>
              <a:rPr lang="en-GB" sz="2800" dirty="0" smtClean="0"/>
              <a:t>, </a:t>
            </a:r>
            <a:r>
              <a:rPr lang="en-GB" sz="2800" dirty="0" err="1" smtClean="0"/>
              <a:t>ističu</a:t>
            </a:r>
            <a:r>
              <a:rPr lang="en-GB" sz="2800" dirty="0" smtClean="0"/>
              <a:t> se </a:t>
            </a:r>
            <a:r>
              <a:rPr lang="en-GB" sz="2800" dirty="0" err="1" smtClean="0"/>
              <a:t>sledeće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err="1" smtClean="0"/>
              <a:t>karakteristike</a:t>
            </a:r>
            <a:r>
              <a:rPr lang="en-GB" sz="2800" dirty="0" smtClean="0"/>
              <a:t> </a:t>
            </a:r>
            <a:r>
              <a:rPr lang="en-GB" sz="2800" dirty="0" err="1" smtClean="0"/>
              <a:t>učenika</a:t>
            </a:r>
            <a:r>
              <a:rPr lang="en-GB" sz="2800" dirty="0" smtClean="0"/>
              <a:t> </a:t>
            </a:r>
            <a:r>
              <a:rPr lang="en-GB" sz="2800" dirty="0" err="1" smtClean="0"/>
              <a:t>koji</a:t>
            </a:r>
            <a:r>
              <a:rPr lang="en-GB" sz="2800" dirty="0" smtClean="0"/>
              <a:t> </a:t>
            </a:r>
            <a:r>
              <a:rPr lang="en-GB" sz="2800" dirty="0" err="1" smtClean="0"/>
              <a:t>vrše</a:t>
            </a:r>
            <a:r>
              <a:rPr lang="en-GB" sz="2800" dirty="0" smtClean="0"/>
              <a:t> </a:t>
            </a:r>
            <a:r>
              <a:rPr lang="en-GB" sz="2800" dirty="0" err="1" smtClean="0"/>
              <a:t>samoregulaciju</a:t>
            </a:r>
            <a:r>
              <a:rPr lang="en-GB" sz="2800" dirty="0" smtClean="0"/>
              <a:t> </a:t>
            </a:r>
            <a:r>
              <a:rPr lang="en-GB" sz="2800" dirty="0" err="1" smtClean="0"/>
              <a:t>svog</a:t>
            </a:r>
            <a:r>
              <a:rPr lang="en-GB" sz="2800" dirty="0" smtClean="0"/>
              <a:t> </a:t>
            </a:r>
            <a:r>
              <a:rPr lang="en-GB" sz="2800" dirty="0" err="1" smtClean="0"/>
              <a:t>procesa</a:t>
            </a:r>
            <a:r>
              <a:rPr lang="en-GB" sz="2800" dirty="0" smtClean="0"/>
              <a:t> </a:t>
            </a:r>
            <a:r>
              <a:rPr lang="en-GB" sz="2800" dirty="0" err="1" smtClean="0"/>
              <a:t>učenja</a:t>
            </a:r>
            <a:r>
              <a:rPr lang="en-GB" sz="2800" dirty="0" smtClean="0"/>
              <a:t> </a:t>
            </a:r>
            <a:r>
              <a:rPr lang="en-GB" sz="1600" dirty="0" smtClean="0"/>
              <a:t>(</a:t>
            </a:r>
            <a:r>
              <a:rPr lang="en-GB" sz="1600" dirty="0" err="1" smtClean="0"/>
              <a:t>Torrano</a:t>
            </a:r>
            <a:r>
              <a:rPr lang="en-GB" sz="1600" dirty="0" smtClean="0"/>
              <a:t> </a:t>
            </a:r>
            <a:r>
              <a:rPr lang="en-GB" sz="1600" dirty="0" err="1" smtClean="0"/>
              <a:t>Montalvo</a:t>
            </a:r>
            <a:r>
              <a:rPr lang="en-GB" sz="1600" dirty="0" smtClean="0"/>
              <a:t> &amp; Gonzales Torres, 2004):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 smtClean="0"/>
              <a:t>• </a:t>
            </a:r>
            <a:r>
              <a:rPr lang="en-GB" u="sng" dirty="0" err="1" smtClean="0"/>
              <a:t>Upoznati</a:t>
            </a:r>
            <a:r>
              <a:rPr lang="en-GB" u="sng" dirty="0" smtClean="0"/>
              <a:t> </a:t>
            </a:r>
            <a:r>
              <a:rPr lang="en-GB" u="sng" dirty="0" err="1" smtClean="0"/>
              <a:t>su</a:t>
            </a:r>
            <a:r>
              <a:rPr lang="en-GB" u="sng" dirty="0" smtClean="0"/>
              <a:t> </a:t>
            </a:r>
            <a:r>
              <a:rPr lang="en-GB" u="sng" dirty="0" err="1" smtClean="0"/>
              <a:t>sa</a:t>
            </a:r>
            <a:r>
              <a:rPr lang="en-GB" u="sng" dirty="0" smtClean="0"/>
              <a:t> </a:t>
            </a:r>
            <a:r>
              <a:rPr lang="en-GB" u="sng" dirty="0" err="1" smtClean="0"/>
              <a:t>nizom</a:t>
            </a:r>
            <a:r>
              <a:rPr lang="en-GB" u="sng" dirty="0" smtClean="0"/>
              <a:t> </a:t>
            </a:r>
            <a:r>
              <a:rPr lang="en-GB" u="sng" dirty="0" err="1" smtClean="0"/>
              <a:t>kognitivnih</a:t>
            </a:r>
            <a:r>
              <a:rPr lang="en-GB" u="sng" dirty="0" smtClean="0"/>
              <a:t> </a:t>
            </a:r>
            <a:r>
              <a:rPr lang="en-GB" u="sng" dirty="0" err="1" smtClean="0"/>
              <a:t>strategija</a:t>
            </a:r>
            <a:r>
              <a:rPr lang="en-GB" u="sng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pomažu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transformišu</a:t>
            </a:r>
            <a:r>
              <a:rPr lang="en-GB" dirty="0" smtClean="0"/>
              <a:t>, </a:t>
            </a:r>
            <a:r>
              <a:rPr lang="en-GB" dirty="0" err="1" smtClean="0"/>
              <a:t>organizuju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elaboriraju</a:t>
            </a:r>
            <a:r>
              <a:rPr lang="en-GB" dirty="0" smtClean="0"/>
              <a:t> </a:t>
            </a:r>
            <a:r>
              <a:rPr lang="en-GB" dirty="0" err="1" smtClean="0"/>
              <a:t>informacije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osposobljeni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njihovu</a:t>
            </a:r>
            <a:r>
              <a:rPr lang="en-GB" dirty="0" smtClean="0"/>
              <a:t> </a:t>
            </a:r>
            <a:r>
              <a:rPr lang="en-GB" dirty="0" err="1" smtClean="0"/>
              <a:t>efikasnu</a:t>
            </a:r>
            <a:r>
              <a:rPr lang="en-GB" dirty="0" smtClean="0"/>
              <a:t> </a:t>
            </a:r>
            <a:r>
              <a:rPr lang="en-GB" dirty="0" err="1" smtClean="0"/>
              <a:t>primenu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• </a:t>
            </a:r>
            <a:r>
              <a:rPr lang="en-GB" u="sng" dirty="0" err="1" smtClean="0"/>
              <a:t>Znaju</a:t>
            </a:r>
            <a:r>
              <a:rPr lang="en-GB" u="sng" dirty="0" smtClean="0"/>
              <a:t> </a:t>
            </a:r>
            <a:r>
              <a:rPr lang="en-GB" u="sng" dirty="0" err="1" smtClean="0"/>
              <a:t>kako</a:t>
            </a:r>
            <a:r>
              <a:rPr lang="en-GB" u="sng" dirty="0" smtClean="0"/>
              <a:t> </a:t>
            </a:r>
            <a:r>
              <a:rPr lang="en-GB" u="sng" dirty="0" err="1" smtClean="0"/>
              <a:t>da</a:t>
            </a:r>
            <a:r>
              <a:rPr lang="en-GB" u="sng" dirty="0" smtClean="0"/>
              <a:t> </a:t>
            </a:r>
            <a:r>
              <a:rPr lang="en-GB" u="sng" dirty="0" err="1" smtClean="0"/>
              <a:t>planiraju</a:t>
            </a:r>
            <a:r>
              <a:rPr lang="en-GB" u="sng" dirty="0" smtClean="0"/>
              <a:t>, </a:t>
            </a:r>
            <a:r>
              <a:rPr lang="en-GB" u="sng" dirty="0" err="1" smtClean="0"/>
              <a:t>kontrolišu</a:t>
            </a:r>
            <a:r>
              <a:rPr lang="en-GB" u="sng" dirty="0" smtClean="0"/>
              <a:t> </a:t>
            </a:r>
            <a:r>
              <a:rPr lang="en-GB" u="sng" dirty="0" err="1" smtClean="0"/>
              <a:t>i</a:t>
            </a:r>
            <a:r>
              <a:rPr lang="en-GB" u="sng" dirty="0" smtClean="0"/>
              <a:t> </a:t>
            </a:r>
            <a:r>
              <a:rPr lang="en-GB" u="sng" dirty="0" err="1" smtClean="0"/>
              <a:t>usmeravaju</a:t>
            </a:r>
            <a:r>
              <a:rPr lang="en-GB" u="sng" dirty="0" smtClean="0"/>
              <a:t> </a:t>
            </a:r>
            <a:r>
              <a:rPr lang="en-GB" u="sng" dirty="0" err="1" smtClean="0"/>
              <a:t>svoje</a:t>
            </a:r>
            <a:r>
              <a:rPr lang="en-GB" u="sng" dirty="0" smtClean="0"/>
              <a:t> </a:t>
            </a:r>
            <a:r>
              <a:rPr lang="en-GB" u="sng" dirty="0" err="1" smtClean="0"/>
              <a:t>mentalne</a:t>
            </a:r>
            <a:r>
              <a:rPr lang="en-GB" u="sng" dirty="0" smtClean="0"/>
              <a:t> </a:t>
            </a:r>
            <a:r>
              <a:rPr lang="en-GB" u="sng" dirty="0" err="1" smtClean="0"/>
              <a:t>procese</a:t>
            </a:r>
            <a:r>
              <a:rPr lang="en-GB" u="sng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bi </a:t>
            </a:r>
            <a:r>
              <a:rPr lang="en-GB" dirty="0" err="1" smtClean="0"/>
              <a:t>ostvarili</a:t>
            </a:r>
            <a:r>
              <a:rPr lang="en-GB" dirty="0" smtClean="0"/>
              <a:t> </a:t>
            </a:r>
            <a:r>
              <a:rPr lang="en-GB" dirty="0" err="1" smtClean="0"/>
              <a:t>sopstvene</a:t>
            </a:r>
            <a:r>
              <a:rPr lang="en-GB" dirty="0" smtClean="0"/>
              <a:t> </a:t>
            </a:r>
            <a:r>
              <a:rPr lang="en-GB" dirty="0" err="1" smtClean="0"/>
              <a:t>ciljeve</a:t>
            </a:r>
            <a:r>
              <a:rPr lang="en-GB" dirty="0" smtClean="0"/>
              <a:t>. </a:t>
            </a:r>
          </a:p>
          <a:p>
            <a:pPr>
              <a:buNone/>
            </a:pPr>
            <a:r>
              <a:rPr lang="en-GB" dirty="0" smtClean="0"/>
              <a:t>• </a:t>
            </a:r>
            <a:r>
              <a:rPr lang="en-GB" dirty="0" err="1" smtClean="0"/>
              <a:t>Izražavaju</a:t>
            </a:r>
            <a:r>
              <a:rPr lang="en-GB" dirty="0" smtClean="0"/>
              <a:t> </a:t>
            </a:r>
            <a:r>
              <a:rPr lang="en-GB" dirty="0" err="1" smtClean="0"/>
              <a:t>skup</a:t>
            </a:r>
            <a:r>
              <a:rPr lang="en-GB" dirty="0" smtClean="0"/>
              <a:t> </a:t>
            </a:r>
            <a:r>
              <a:rPr lang="en-GB" u="sng" dirty="0" err="1" smtClean="0"/>
              <a:t>motivacionih</a:t>
            </a:r>
            <a:r>
              <a:rPr lang="en-GB" u="sng" dirty="0" smtClean="0"/>
              <a:t> </a:t>
            </a:r>
            <a:r>
              <a:rPr lang="en-GB" u="sng" dirty="0" err="1" smtClean="0"/>
              <a:t>uverenja</a:t>
            </a:r>
            <a:r>
              <a:rPr lang="en-GB" u="sng" dirty="0" smtClean="0"/>
              <a:t> </a:t>
            </a:r>
            <a:r>
              <a:rPr lang="en-GB" u="sng" dirty="0" err="1" smtClean="0"/>
              <a:t>i</a:t>
            </a:r>
            <a:r>
              <a:rPr lang="en-GB" u="sng" dirty="0" smtClean="0"/>
              <a:t> </a:t>
            </a:r>
            <a:r>
              <a:rPr lang="en-GB" u="sng" dirty="0" err="1" smtClean="0"/>
              <a:t>adaptivnih</a:t>
            </a:r>
            <a:r>
              <a:rPr lang="en-GB" u="sng" dirty="0" smtClean="0"/>
              <a:t> </a:t>
            </a:r>
            <a:r>
              <a:rPr lang="en-GB" u="sng" dirty="0" err="1" smtClean="0"/>
              <a:t>emocija</a:t>
            </a:r>
            <a:r>
              <a:rPr lang="en-GB" dirty="0" smtClean="0"/>
              <a:t>,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što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visok</a:t>
            </a:r>
            <a:r>
              <a:rPr lang="en-GB" dirty="0" smtClean="0"/>
              <a:t> </a:t>
            </a:r>
            <a:r>
              <a:rPr lang="en-GB" dirty="0" err="1" smtClean="0"/>
              <a:t>doživljaj</a:t>
            </a:r>
            <a:r>
              <a:rPr lang="en-GB" dirty="0" smtClean="0"/>
              <a:t> </a:t>
            </a:r>
            <a:r>
              <a:rPr lang="en-GB" dirty="0" err="1" smtClean="0"/>
              <a:t>akademske</a:t>
            </a:r>
            <a:r>
              <a:rPr lang="en-GB" dirty="0" smtClean="0"/>
              <a:t> </a:t>
            </a:r>
            <a:r>
              <a:rPr lang="en-GB" dirty="0" err="1" smtClean="0"/>
              <a:t>samoefikasnosti</a:t>
            </a:r>
            <a:r>
              <a:rPr lang="en-GB" dirty="0" smtClean="0"/>
              <a:t>, </a:t>
            </a:r>
            <a:r>
              <a:rPr lang="en-GB" dirty="0" err="1" smtClean="0"/>
              <a:t>usvajanje</a:t>
            </a:r>
            <a:r>
              <a:rPr lang="en-GB" dirty="0" smtClean="0"/>
              <a:t> </a:t>
            </a:r>
            <a:r>
              <a:rPr lang="en-GB" dirty="0" err="1" smtClean="0"/>
              <a:t>orijentacije</a:t>
            </a:r>
            <a:r>
              <a:rPr lang="en-GB" dirty="0" smtClean="0"/>
              <a:t> ka </a:t>
            </a:r>
            <a:r>
              <a:rPr lang="en-GB" dirty="0" err="1" smtClean="0"/>
              <a:t>učenju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cilju</a:t>
            </a:r>
            <a:r>
              <a:rPr lang="en-GB" dirty="0" smtClean="0"/>
              <a:t>, </a:t>
            </a:r>
            <a:r>
              <a:rPr lang="en-GB" u="sng" dirty="0" err="1" smtClean="0"/>
              <a:t>razvoj</a:t>
            </a:r>
            <a:r>
              <a:rPr lang="en-GB" u="sng" dirty="0" smtClean="0"/>
              <a:t> </a:t>
            </a:r>
            <a:r>
              <a:rPr lang="en-GB" u="sng" dirty="0" err="1" smtClean="0"/>
              <a:t>pozitivnih</a:t>
            </a:r>
            <a:r>
              <a:rPr lang="en-GB" u="sng" dirty="0" smtClean="0"/>
              <a:t> </a:t>
            </a:r>
            <a:r>
              <a:rPr lang="en-GB" u="sng" dirty="0" err="1" smtClean="0"/>
              <a:t>emocija</a:t>
            </a:r>
            <a:r>
              <a:rPr lang="en-GB" u="sng" dirty="0" smtClean="0"/>
              <a:t> </a:t>
            </a:r>
            <a:r>
              <a:rPr lang="en-GB" u="sng" dirty="0" err="1" smtClean="0"/>
              <a:t>prema</a:t>
            </a:r>
            <a:r>
              <a:rPr lang="en-GB" u="sng" dirty="0" smtClean="0"/>
              <a:t> </a:t>
            </a:r>
            <a:r>
              <a:rPr lang="en-GB" u="sng" dirty="0" err="1" smtClean="0"/>
              <a:t>zadatku</a:t>
            </a:r>
            <a:r>
              <a:rPr lang="en-GB" u="sng" dirty="0" smtClean="0"/>
              <a:t>, 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• </a:t>
            </a:r>
            <a:r>
              <a:rPr lang="en-GB" u="sng" dirty="0" err="1" smtClean="0"/>
              <a:t>Planiraju</a:t>
            </a:r>
            <a:r>
              <a:rPr lang="en-GB" u="sng" dirty="0" smtClean="0"/>
              <a:t> </a:t>
            </a:r>
            <a:r>
              <a:rPr lang="en-GB" u="sng" dirty="0" err="1" smtClean="0"/>
              <a:t>i</a:t>
            </a:r>
            <a:r>
              <a:rPr lang="en-GB" u="sng" dirty="0" smtClean="0"/>
              <a:t> </a:t>
            </a:r>
            <a:r>
              <a:rPr lang="en-GB" u="sng" dirty="0" err="1" smtClean="0"/>
              <a:t>kontrolišu</a:t>
            </a:r>
            <a:r>
              <a:rPr lang="en-GB" u="sng" dirty="0" smtClean="0"/>
              <a:t> </a:t>
            </a:r>
            <a:r>
              <a:rPr lang="en-GB" u="sng" dirty="0" err="1" smtClean="0"/>
              <a:t>vreme</a:t>
            </a:r>
            <a:r>
              <a:rPr lang="en-GB" u="sng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napor</a:t>
            </a:r>
            <a:r>
              <a:rPr lang="en-GB" dirty="0" smtClean="0"/>
              <a:t> u </a:t>
            </a:r>
            <a:r>
              <a:rPr lang="en-GB" dirty="0" err="1" smtClean="0"/>
              <a:t>izvršavanju</a:t>
            </a:r>
            <a:r>
              <a:rPr lang="en-GB" dirty="0" smtClean="0"/>
              <a:t> </a:t>
            </a:r>
            <a:r>
              <a:rPr lang="en-GB" dirty="0" err="1" smtClean="0"/>
              <a:t>zadataka</a:t>
            </a:r>
            <a:r>
              <a:rPr lang="en-GB" dirty="0" smtClean="0"/>
              <a:t>, </a:t>
            </a:r>
            <a:r>
              <a:rPr lang="en-GB" dirty="0" err="1" smtClean="0"/>
              <a:t>stvaraju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struktuiraju</a:t>
            </a:r>
            <a:r>
              <a:rPr lang="en-GB" dirty="0" smtClean="0"/>
              <a:t> </a:t>
            </a:r>
            <a:r>
              <a:rPr lang="en-GB" dirty="0" err="1" smtClean="0"/>
              <a:t>pogodne</a:t>
            </a:r>
            <a:r>
              <a:rPr lang="en-GB" dirty="0" smtClean="0"/>
              <a:t> </a:t>
            </a:r>
            <a:r>
              <a:rPr lang="en-GB" dirty="0" err="1" smtClean="0"/>
              <a:t>uslove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učenje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• </a:t>
            </a:r>
            <a:r>
              <a:rPr lang="en-GB" dirty="0" err="1" smtClean="0"/>
              <a:t>Osposobljeni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primenjuju</a:t>
            </a:r>
            <a:r>
              <a:rPr lang="en-GB" dirty="0" smtClean="0"/>
              <a:t> </a:t>
            </a:r>
            <a:r>
              <a:rPr lang="en-GB" dirty="0" err="1" smtClean="0"/>
              <a:t>niz</a:t>
            </a:r>
            <a:r>
              <a:rPr lang="en-GB" dirty="0" smtClean="0"/>
              <a:t> </a:t>
            </a:r>
            <a:r>
              <a:rPr lang="en-GB" dirty="0" err="1" smtClean="0"/>
              <a:t>strategija</a:t>
            </a:r>
            <a:r>
              <a:rPr lang="en-GB" dirty="0" smtClean="0"/>
              <a:t> </a:t>
            </a:r>
            <a:r>
              <a:rPr lang="en-GB" dirty="0" err="1" smtClean="0"/>
              <a:t>usmerenih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prevazilaženje</a:t>
            </a:r>
            <a:r>
              <a:rPr lang="en-GB" dirty="0" smtClean="0"/>
              <a:t> </a:t>
            </a:r>
            <a:r>
              <a:rPr lang="en-GB" dirty="0" err="1" smtClean="0"/>
              <a:t>teškoća</a:t>
            </a:r>
            <a:r>
              <a:rPr lang="en-GB" dirty="0" smtClean="0"/>
              <a:t> </a:t>
            </a:r>
            <a:r>
              <a:rPr lang="en-GB" dirty="0" err="1" smtClean="0"/>
              <a:t>vezanih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u="sng" dirty="0" err="1" smtClean="0"/>
              <a:t>spoljašnja</a:t>
            </a:r>
            <a:r>
              <a:rPr lang="en-GB" u="sng" dirty="0" smtClean="0"/>
              <a:t> </a:t>
            </a:r>
            <a:r>
              <a:rPr lang="en-GB" u="sng" dirty="0" err="1" smtClean="0"/>
              <a:t>ili</a:t>
            </a:r>
            <a:r>
              <a:rPr lang="en-GB" u="sng" dirty="0" smtClean="0"/>
              <a:t> </a:t>
            </a:r>
            <a:r>
              <a:rPr lang="en-GB" u="sng" dirty="0" err="1" smtClean="0"/>
              <a:t>unutrašnja</a:t>
            </a:r>
            <a:r>
              <a:rPr lang="en-GB" u="sng" dirty="0" smtClean="0"/>
              <a:t> </a:t>
            </a:r>
            <a:r>
              <a:rPr lang="en-GB" u="sng" dirty="0" err="1" smtClean="0"/>
              <a:t>ometanja</a:t>
            </a:r>
            <a:r>
              <a:rPr lang="en-GB" u="sng" dirty="0" smtClean="0"/>
              <a:t>, </a:t>
            </a:r>
            <a:r>
              <a:rPr lang="en-GB" u="sng" dirty="0" err="1" smtClean="0"/>
              <a:t>da</a:t>
            </a:r>
            <a:r>
              <a:rPr lang="en-GB" u="sng" dirty="0" smtClean="0"/>
              <a:t> bi </a:t>
            </a:r>
            <a:r>
              <a:rPr lang="en-GB" u="sng" dirty="0" err="1" smtClean="0"/>
              <a:t>održali</a:t>
            </a:r>
            <a:r>
              <a:rPr lang="en-GB" u="sng" dirty="0" smtClean="0"/>
              <a:t> </a:t>
            </a:r>
            <a:r>
              <a:rPr lang="en-GB" u="sng" dirty="0" err="1" smtClean="0"/>
              <a:t>koncentraciju</a:t>
            </a:r>
            <a:r>
              <a:rPr lang="en-GB" u="sng" dirty="0" smtClean="0"/>
              <a:t>, </a:t>
            </a:r>
            <a:r>
              <a:rPr lang="en-GB" u="sng" dirty="0" err="1" smtClean="0"/>
              <a:t>napor</a:t>
            </a:r>
            <a:r>
              <a:rPr lang="en-GB" u="sng" dirty="0" smtClean="0"/>
              <a:t> </a:t>
            </a:r>
            <a:r>
              <a:rPr lang="en-GB" u="sng" dirty="0" err="1" smtClean="0"/>
              <a:t>i</a:t>
            </a:r>
            <a:r>
              <a:rPr lang="en-GB" u="sng" dirty="0" smtClean="0"/>
              <a:t> </a:t>
            </a:r>
            <a:r>
              <a:rPr lang="en-GB" u="sng" dirty="0" err="1" smtClean="0"/>
              <a:t>motivaciju</a:t>
            </a:r>
            <a:r>
              <a:rPr lang="en-GB" u="sng" dirty="0" smtClean="0"/>
              <a:t> </a:t>
            </a:r>
            <a:r>
              <a:rPr lang="en-GB" u="sng" dirty="0" err="1" smtClean="0"/>
              <a:t>tokom</a:t>
            </a:r>
            <a:r>
              <a:rPr lang="en-GB" u="sng" dirty="0" smtClean="0"/>
              <a:t> </a:t>
            </a:r>
            <a:r>
              <a:rPr lang="en-GB" u="sng" dirty="0" err="1" smtClean="0"/>
              <a:t>rešavanja</a:t>
            </a:r>
            <a:r>
              <a:rPr lang="en-GB" u="sng" dirty="0" smtClean="0"/>
              <a:t> </a:t>
            </a:r>
            <a:r>
              <a:rPr lang="en-GB" dirty="0" smtClean="0"/>
              <a:t> </a:t>
            </a:r>
            <a:r>
              <a:rPr lang="en-GB" dirty="0" err="1" smtClean="0"/>
              <a:t>zadataka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sz="2000" dirty="0" smtClean="0"/>
              <a:t>Pod </a:t>
            </a:r>
            <a:r>
              <a:rPr lang="en-GB" sz="2000" dirty="0" err="1" smtClean="0"/>
              <a:t>metakognicijom</a:t>
            </a:r>
            <a:r>
              <a:rPr lang="en-GB" sz="2000" dirty="0" smtClean="0"/>
              <a:t> </a:t>
            </a:r>
            <a:r>
              <a:rPr lang="en-GB" sz="2000" dirty="0" smtClean="0"/>
              <a:t>se </a:t>
            </a:r>
            <a:r>
              <a:rPr lang="en-GB" sz="2000" dirty="0" err="1" smtClean="0"/>
              <a:t>najčešće</a:t>
            </a:r>
            <a:r>
              <a:rPr lang="en-GB" sz="2000" dirty="0" smtClean="0"/>
              <a:t> </a:t>
            </a:r>
            <a:r>
              <a:rPr lang="en-GB" sz="2000" dirty="0" err="1" smtClean="0"/>
              <a:t>podrazumevaju</a:t>
            </a:r>
            <a:r>
              <a:rPr lang="en-GB" sz="2000" dirty="0" smtClean="0"/>
              <a:t> </a:t>
            </a:r>
            <a:r>
              <a:rPr lang="en-GB" sz="2000" dirty="0" err="1" smtClean="0"/>
              <a:t>sledeće</a:t>
            </a:r>
            <a:r>
              <a:rPr lang="en-GB" sz="2000" dirty="0" smtClean="0"/>
              <a:t> </a:t>
            </a:r>
            <a:r>
              <a:rPr lang="en-GB" sz="2000" dirty="0" err="1" smtClean="0"/>
              <a:t>pojave</a:t>
            </a:r>
            <a:r>
              <a:rPr lang="en-GB" sz="2000" dirty="0" smtClean="0"/>
              <a:t> (</a:t>
            </a:r>
            <a:r>
              <a:rPr lang="en-GB" sz="2000" dirty="0" err="1" smtClean="0"/>
              <a:t>prema</a:t>
            </a:r>
            <a:r>
              <a:rPr lang="en-GB" sz="2000" dirty="0" smtClean="0"/>
              <a:t> </a:t>
            </a:r>
            <a:r>
              <a:rPr lang="en-GB" sz="2000" dirty="0" err="1" smtClean="0"/>
              <a:t>Kovač-Cerović</a:t>
            </a:r>
            <a:r>
              <a:rPr lang="en-GB" sz="2000" dirty="0" smtClean="0"/>
              <a:t>,</a:t>
            </a:r>
            <a:br>
              <a:rPr lang="en-GB" sz="2000" dirty="0" smtClean="0"/>
            </a:br>
            <a:r>
              <a:rPr lang="en-GB" sz="2000" dirty="0" smtClean="0"/>
              <a:t>1996):</a:t>
            </a:r>
            <a:br>
              <a:rPr lang="en-GB" sz="2000" dirty="0" smtClean="0"/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/>
              <a:t>• </a:t>
            </a:r>
            <a:r>
              <a:rPr lang="en-GB" b="1" dirty="0" err="1" smtClean="0"/>
              <a:t>znanje</a:t>
            </a:r>
            <a:r>
              <a:rPr lang="en-GB" b="1" dirty="0" smtClean="0"/>
              <a:t> o </a:t>
            </a:r>
            <a:r>
              <a:rPr lang="en-GB" b="1" dirty="0" err="1" smtClean="0"/>
              <a:t>sopstvenom</a:t>
            </a:r>
            <a:r>
              <a:rPr lang="en-GB" b="1" dirty="0" smtClean="0"/>
              <a:t> (</a:t>
            </a:r>
            <a:r>
              <a:rPr lang="en-GB" b="1" dirty="0" err="1" smtClean="0"/>
              <a:t>ili</a:t>
            </a:r>
            <a:r>
              <a:rPr lang="en-GB" b="1" dirty="0" smtClean="0"/>
              <a:t> </a:t>
            </a:r>
            <a:r>
              <a:rPr lang="en-GB" b="1" dirty="0" err="1" smtClean="0"/>
              <a:t>uopšte</a:t>
            </a:r>
            <a:r>
              <a:rPr lang="en-GB" b="1" dirty="0" smtClean="0"/>
              <a:t>, </a:t>
            </a:r>
            <a:r>
              <a:rPr lang="en-GB" b="1" dirty="0" err="1" smtClean="0"/>
              <a:t>ljudskom</a:t>
            </a:r>
            <a:r>
              <a:rPr lang="en-GB" b="1" dirty="0" smtClean="0"/>
              <a:t>) </a:t>
            </a:r>
            <a:r>
              <a:rPr lang="en-GB" b="1" dirty="0" err="1" smtClean="0"/>
              <a:t>kognitivnom</a:t>
            </a:r>
            <a:r>
              <a:rPr lang="en-GB" b="1" dirty="0" smtClean="0"/>
              <a:t> </a:t>
            </a:r>
            <a:r>
              <a:rPr lang="en-GB" b="1" dirty="0" err="1" smtClean="0"/>
              <a:t>funkcionisanju</a:t>
            </a:r>
            <a:r>
              <a:rPr lang="en-GB" b="1" dirty="0" smtClean="0"/>
              <a:t>, o</a:t>
            </a:r>
          </a:p>
          <a:p>
            <a:pPr>
              <a:buNone/>
            </a:pPr>
            <a:r>
              <a:rPr lang="en-GB" dirty="0" err="1" smtClean="0"/>
              <a:t>njegovim</a:t>
            </a:r>
            <a:r>
              <a:rPr lang="en-GB" dirty="0" smtClean="0"/>
              <a:t> </a:t>
            </a:r>
            <a:r>
              <a:rPr lang="en-GB" dirty="0" err="1" smtClean="0"/>
              <a:t>karakteristikama</a:t>
            </a:r>
            <a:r>
              <a:rPr lang="en-GB" dirty="0" smtClean="0"/>
              <a:t>, </a:t>
            </a:r>
            <a:r>
              <a:rPr lang="en-GB" dirty="0" err="1" smtClean="0"/>
              <a:t>moćima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ograničenjima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• </a:t>
            </a:r>
            <a:r>
              <a:rPr lang="en-GB" b="1" dirty="0" err="1" smtClean="0"/>
              <a:t>strategije</a:t>
            </a:r>
            <a:r>
              <a:rPr lang="en-GB" b="1" dirty="0" smtClean="0"/>
              <a:t> </a:t>
            </a:r>
            <a:r>
              <a:rPr lang="en-GB" b="1" dirty="0" err="1" smtClean="0"/>
              <a:t>praćenja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upravljanja</a:t>
            </a:r>
            <a:r>
              <a:rPr lang="en-GB" b="1" dirty="0" smtClean="0"/>
              <a:t> </a:t>
            </a:r>
            <a:r>
              <a:rPr lang="en-GB" b="1" dirty="0" err="1" smtClean="0"/>
              <a:t>sopstvenom</a:t>
            </a:r>
            <a:r>
              <a:rPr lang="en-GB" b="1" dirty="0" smtClean="0"/>
              <a:t> </a:t>
            </a:r>
            <a:r>
              <a:rPr lang="en-GB" b="1" dirty="0" err="1" smtClean="0"/>
              <a:t>kognicijom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ponašanjem</a:t>
            </a:r>
            <a:r>
              <a:rPr lang="en-GB" b="1" dirty="0" smtClean="0"/>
              <a:t>  </a:t>
            </a:r>
            <a:r>
              <a:rPr lang="en-GB" dirty="0" smtClean="0"/>
              <a:t>(</a:t>
            </a:r>
            <a:r>
              <a:rPr lang="en-GB" dirty="0" err="1" smtClean="0"/>
              <a:t>metakognitivne</a:t>
            </a:r>
            <a:r>
              <a:rPr lang="en-GB" dirty="0" smtClean="0"/>
              <a:t> </a:t>
            </a:r>
            <a:r>
              <a:rPr lang="en-GB" dirty="0" err="1" smtClean="0"/>
              <a:t>odluke</a:t>
            </a:r>
            <a:r>
              <a:rPr lang="en-GB" dirty="0" smtClean="0"/>
              <a:t> o tome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šta</a:t>
            </a:r>
            <a:r>
              <a:rPr lang="en-GB" dirty="0" smtClean="0"/>
              <a:t> </a:t>
            </a:r>
            <a:r>
              <a:rPr lang="en-GB" dirty="0" err="1" smtClean="0"/>
              <a:t>treba</a:t>
            </a:r>
            <a:r>
              <a:rPr lang="en-GB" dirty="0" smtClean="0"/>
              <a:t> </a:t>
            </a:r>
            <a:r>
              <a:rPr lang="en-GB" dirty="0" err="1" smtClean="0"/>
              <a:t>obratiti</a:t>
            </a:r>
            <a:r>
              <a:rPr lang="en-GB" dirty="0" smtClean="0"/>
              <a:t> </a:t>
            </a:r>
            <a:r>
              <a:rPr lang="en-GB" dirty="0" err="1" smtClean="0"/>
              <a:t>pažnju</a:t>
            </a:r>
            <a:r>
              <a:rPr lang="en-GB" dirty="0" smtClean="0"/>
              <a:t>, </a:t>
            </a:r>
            <a:r>
              <a:rPr lang="en-GB" dirty="0" err="1" smtClean="0"/>
              <a:t>šta</a:t>
            </a:r>
            <a:r>
              <a:rPr lang="en-GB" dirty="0" smtClean="0"/>
              <a:t> </a:t>
            </a:r>
            <a:r>
              <a:rPr lang="en-GB" dirty="0" err="1" smtClean="0"/>
              <a:t>treba</a:t>
            </a:r>
            <a:r>
              <a:rPr lang="en-GB" dirty="0" smtClean="0"/>
              <a:t> </a:t>
            </a:r>
            <a:r>
              <a:rPr lang="en-GB" dirty="0" err="1" smtClean="0"/>
              <a:t>još</a:t>
            </a:r>
            <a:r>
              <a:rPr lang="en-GB" dirty="0" smtClean="0"/>
              <a:t> </a:t>
            </a:r>
            <a:r>
              <a:rPr lang="en-GB" dirty="0" err="1" smtClean="0"/>
              <a:t>jednom</a:t>
            </a:r>
            <a:r>
              <a:rPr lang="en-GB" dirty="0" smtClean="0"/>
              <a:t> </a:t>
            </a:r>
            <a:r>
              <a:rPr lang="en-GB" dirty="0" err="1" smtClean="0"/>
              <a:t>proveriti</a:t>
            </a:r>
            <a:r>
              <a:rPr lang="en-GB" dirty="0" smtClean="0"/>
              <a:t>, u </a:t>
            </a:r>
            <a:r>
              <a:rPr lang="en-GB" dirty="0" err="1" smtClean="0"/>
              <a:t>kom</a:t>
            </a:r>
            <a:r>
              <a:rPr lang="en-GB" dirty="0" smtClean="0"/>
              <a:t> </a:t>
            </a:r>
            <a:r>
              <a:rPr lang="en-GB" dirty="0" err="1" smtClean="0"/>
              <a:t>pravcu</a:t>
            </a:r>
            <a:r>
              <a:rPr lang="en-GB" dirty="0" smtClean="0"/>
              <a:t> </a:t>
            </a:r>
            <a:r>
              <a:rPr lang="en-GB" dirty="0" err="1" smtClean="0"/>
              <a:t>tražiti</a:t>
            </a:r>
            <a:r>
              <a:rPr lang="en-GB" dirty="0" smtClean="0"/>
              <a:t> </a:t>
            </a:r>
            <a:r>
              <a:rPr lang="en-GB" dirty="0" err="1" smtClean="0"/>
              <a:t>rešenje</a:t>
            </a:r>
            <a:r>
              <a:rPr lang="en-GB" dirty="0" smtClean="0"/>
              <a:t>, </a:t>
            </a:r>
            <a:r>
              <a:rPr lang="en-GB" dirty="0" err="1" smtClean="0"/>
              <a:t>itd</a:t>
            </a:r>
            <a:r>
              <a:rPr lang="en-GB" dirty="0" smtClean="0"/>
              <a:t>.)</a:t>
            </a:r>
          </a:p>
          <a:p>
            <a:pPr>
              <a:buNone/>
            </a:pPr>
            <a:r>
              <a:rPr lang="en-GB" dirty="0" smtClean="0"/>
              <a:t>• </a:t>
            </a:r>
            <a:r>
              <a:rPr lang="en-GB" dirty="0" err="1" smtClean="0"/>
              <a:t>subjektivne</a:t>
            </a:r>
            <a:r>
              <a:rPr lang="en-GB" dirty="0" smtClean="0"/>
              <a:t> </a:t>
            </a:r>
            <a:r>
              <a:rPr lang="en-GB" b="1" dirty="0" err="1" smtClean="0"/>
              <a:t>doživljaje</a:t>
            </a:r>
            <a:r>
              <a:rPr lang="en-GB" b="1" dirty="0" smtClean="0"/>
              <a:t>, </a:t>
            </a:r>
            <a:r>
              <a:rPr lang="en-GB" b="1" dirty="0" err="1" smtClean="0"/>
              <a:t>odnosno</a:t>
            </a:r>
            <a:r>
              <a:rPr lang="en-GB" b="1" dirty="0" smtClean="0"/>
              <a:t> </a:t>
            </a:r>
            <a:r>
              <a:rPr lang="en-GB" b="1" dirty="0" err="1" smtClean="0"/>
              <a:t>metakognitivna</a:t>
            </a:r>
            <a:r>
              <a:rPr lang="en-GB" b="1" dirty="0" smtClean="0"/>
              <a:t> </a:t>
            </a:r>
            <a:r>
              <a:rPr lang="en-GB" b="1" dirty="0" err="1" smtClean="0"/>
              <a:t>iskustva</a:t>
            </a:r>
            <a:r>
              <a:rPr lang="en-GB" b="1" dirty="0" smtClean="0"/>
              <a:t> </a:t>
            </a:r>
            <a:r>
              <a:rPr lang="en-GB" b="1" dirty="0" err="1" smtClean="0"/>
              <a:t>koja</a:t>
            </a:r>
            <a:r>
              <a:rPr lang="en-GB" b="1" dirty="0" smtClean="0"/>
              <a:t> </a:t>
            </a:r>
            <a:r>
              <a:rPr lang="en-GB" b="1" dirty="0" err="1" smtClean="0"/>
              <a:t>izviru</a:t>
            </a:r>
            <a:r>
              <a:rPr lang="en-GB" b="1" dirty="0" smtClean="0"/>
              <a:t> </a:t>
            </a:r>
            <a:r>
              <a:rPr lang="en-GB" b="1" dirty="0" err="1" smtClean="0"/>
              <a:t>iz</a:t>
            </a:r>
            <a:r>
              <a:rPr lang="en-GB" b="1" dirty="0" smtClean="0"/>
              <a:t> </a:t>
            </a:r>
            <a:r>
              <a:rPr lang="en-GB" dirty="0" err="1" smtClean="0"/>
              <a:t>nekih</a:t>
            </a:r>
            <a:r>
              <a:rPr lang="en-GB" dirty="0" smtClean="0"/>
              <a:t> </a:t>
            </a:r>
            <a:r>
              <a:rPr lang="en-GB" dirty="0" err="1" smtClean="0"/>
              <a:t>promena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privremenih</a:t>
            </a:r>
            <a:r>
              <a:rPr lang="en-GB" dirty="0" smtClean="0"/>
              <a:t> </a:t>
            </a:r>
            <a:r>
              <a:rPr lang="en-GB" dirty="0" err="1" smtClean="0"/>
              <a:t>teškoća</a:t>
            </a:r>
            <a:r>
              <a:rPr lang="en-GB" dirty="0" smtClean="0"/>
              <a:t> u </a:t>
            </a:r>
            <a:r>
              <a:rPr lang="en-GB" dirty="0" err="1" smtClean="0"/>
              <a:t>kognitivnom</a:t>
            </a:r>
            <a:r>
              <a:rPr lang="en-GB" dirty="0" smtClean="0"/>
              <a:t> </a:t>
            </a:r>
            <a:r>
              <a:rPr lang="en-GB" dirty="0" err="1" smtClean="0"/>
              <a:t>funkcionisanju</a:t>
            </a:r>
            <a:r>
              <a:rPr lang="en-GB" dirty="0" smtClean="0"/>
              <a:t> (</a:t>
            </a:r>
            <a:r>
              <a:rPr lang="en-GB" dirty="0" err="1" smtClean="0"/>
              <a:t>npr</a:t>
            </a:r>
            <a:r>
              <a:rPr lang="en-GB" dirty="0" smtClean="0"/>
              <a:t>. </a:t>
            </a:r>
            <a:r>
              <a:rPr lang="en-GB" dirty="0" err="1" smtClean="0"/>
              <a:t>zbunjenost</a:t>
            </a:r>
            <a:r>
              <a:rPr lang="en-GB" dirty="0" smtClean="0"/>
              <a:t>, </a:t>
            </a:r>
            <a:r>
              <a:rPr lang="en-GB" dirty="0" err="1" smtClean="0"/>
              <a:t>osećaj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nam</a:t>
            </a:r>
            <a:r>
              <a:rPr lang="en-GB" dirty="0" smtClean="0"/>
              <a:t> je </a:t>
            </a:r>
            <a:r>
              <a:rPr lang="en-GB" dirty="0" err="1" smtClean="0"/>
              <a:t>nešto</a:t>
            </a:r>
            <a:r>
              <a:rPr lang="en-GB" dirty="0" smtClean="0"/>
              <a:t> "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vrh</a:t>
            </a:r>
            <a:r>
              <a:rPr lang="en-GB" dirty="0" smtClean="0"/>
              <a:t> </a:t>
            </a:r>
            <a:r>
              <a:rPr lang="en-GB" dirty="0" err="1" smtClean="0"/>
              <a:t>jezika</a:t>
            </a:r>
            <a:r>
              <a:rPr lang="en-GB" dirty="0" smtClean="0"/>
              <a:t>", </a:t>
            </a:r>
            <a:r>
              <a:rPr lang="en-GB" dirty="0" err="1" smtClean="0"/>
              <a:t>osećaj</a:t>
            </a:r>
            <a:r>
              <a:rPr lang="en-GB" dirty="0" smtClean="0"/>
              <a:t> </a:t>
            </a:r>
            <a:r>
              <a:rPr lang="en-GB" dirty="0" err="1" smtClean="0"/>
              <a:t>znanja</a:t>
            </a:r>
            <a:r>
              <a:rPr lang="en-GB" dirty="0" smtClean="0"/>
              <a:t> </a:t>
            </a:r>
            <a:r>
              <a:rPr lang="en-GB" dirty="0" err="1" smtClean="0"/>
              <a:t>nečega</a:t>
            </a:r>
            <a:r>
              <a:rPr lang="en-GB" dirty="0" smtClean="0"/>
              <a:t>, </a:t>
            </a:r>
            <a:r>
              <a:rPr lang="en-GB" dirty="0" err="1" smtClean="0"/>
              <a:t>itd</a:t>
            </a:r>
            <a:r>
              <a:rPr lang="en-GB" dirty="0" smtClean="0"/>
              <a:t>.).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Šta</a:t>
            </a:r>
            <a:r>
              <a:rPr lang="en-GB" dirty="0" smtClean="0"/>
              <a:t> </a:t>
            </a:r>
            <a:r>
              <a:rPr lang="en-GB" dirty="0" err="1" smtClean="0"/>
              <a:t>znači</a:t>
            </a:r>
            <a:r>
              <a:rPr lang="en-GB" dirty="0" smtClean="0"/>
              <a:t> </a:t>
            </a:r>
            <a:r>
              <a:rPr lang="en-GB" dirty="0" err="1" smtClean="0"/>
              <a:t>misliti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474840" cy="478539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“Pod </a:t>
            </a:r>
            <a:r>
              <a:rPr lang="en-GB" dirty="0" err="1"/>
              <a:t>rečju</a:t>
            </a:r>
            <a:r>
              <a:rPr lang="en-GB" dirty="0"/>
              <a:t> </a:t>
            </a:r>
            <a:r>
              <a:rPr lang="en-GB" dirty="0" err="1"/>
              <a:t>mišljenje</a:t>
            </a:r>
            <a:r>
              <a:rPr lang="en-GB" dirty="0"/>
              <a:t> </a:t>
            </a:r>
            <a:r>
              <a:rPr lang="en-GB" dirty="0" err="1"/>
              <a:t>shvatam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ono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se </a:t>
            </a:r>
            <a:r>
              <a:rPr lang="en-GB" dirty="0" err="1"/>
              <a:t>zbiva</a:t>
            </a:r>
            <a:r>
              <a:rPr lang="en-GB" dirty="0"/>
              <a:t> u </a:t>
            </a:r>
            <a:r>
              <a:rPr lang="en-GB" dirty="0" err="1"/>
              <a:t>našem</a:t>
            </a:r>
            <a:r>
              <a:rPr lang="en-GB" dirty="0"/>
              <a:t> </a:t>
            </a:r>
            <a:r>
              <a:rPr lang="en-GB" dirty="0" err="1"/>
              <a:t>umu</a:t>
            </a:r>
            <a:r>
              <a:rPr lang="en-GB" dirty="0"/>
              <a:t>, </a:t>
            </a:r>
            <a:r>
              <a:rPr lang="en-GB" dirty="0" err="1"/>
              <a:t>ukoliko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svesni</a:t>
            </a:r>
            <a:r>
              <a:rPr lang="en-GB" dirty="0"/>
              <a:t> toga</a:t>
            </a:r>
            <a:r>
              <a:rPr lang="en-GB" dirty="0" smtClean="0"/>
              <a:t>“ </a:t>
            </a:r>
            <a:r>
              <a:rPr lang="en-GB" i="1" dirty="0" smtClean="0"/>
              <a:t>(</a:t>
            </a:r>
            <a:r>
              <a:rPr lang="en-GB" i="1" dirty="0" err="1" smtClean="0"/>
              <a:t>Dekart</a:t>
            </a:r>
            <a:r>
              <a:rPr lang="en-GB" i="1" dirty="0" smtClean="0"/>
              <a:t>)</a:t>
            </a:r>
            <a:endParaRPr lang="en-GB" dirty="0"/>
          </a:p>
          <a:p>
            <a:r>
              <a:rPr lang="en-GB" dirty="0" smtClean="0"/>
              <a:t>“</a:t>
            </a:r>
            <a:r>
              <a:rPr lang="en-GB" dirty="0" err="1" smtClean="0"/>
              <a:t>Mislim</a:t>
            </a:r>
            <a:r>
              <a:rPr lang="en-GB" dirty="0" smtClean="0"/>
              <a:t> </a:t>
            </a:r>
            <a:r>
              <a:rPr lang="en-GB" dirty="0" err="1" smtClean="0"/>
              <a:t>dakle</a:t>
            </a:r>
            <a:r>
              <a:rPr lang="en-GB" dirty="0" smtClean="0"/>
              <a:t> </a:t>
            </a:r>
            <a:r>
              <a:rPr lang="en-GB" dirty="0" err="1" smtClean="0"/>
              <a:t>postojim</a:t>
            </a:r>
            <a:r>
              <a:rPr lang="en-GB" dirty="0" smtClean="0"/>
              <a:t>” (</a:t>
            </a:r>
            <a:r>
              <a:rPr lang="en-GB" i="1" dirty="0" err="1" smtClean="0"/>
              <a:t>Dekart</a:t>
            </a:r>
            <a:r>
              <a:rPr lang="en-GB" i="1" dirty="0" smtClean="0"/>
              <a:t>)</a:t>
            </a:r>
          </a:p>
          <a:p>
            <a:r>
              <a:rPr lang="en-GB" dirty="0" err="1" smtClean="0"/>
              <a:t>Svaka</a:t>
            </a:r>
            <a:r>
              <a:rPr lang="en-GB" dirty="0" smtClean="0"/>
              <a:t> </a:t>
            </a:r>
            <a:r>
              <a:rPr lang="en-GB" dirty="0" err="1"/>
              <a:t>svesna</a:t>
            </a:r>
            <a:r>
              <a:rPr lang="en-GB" dirty="0"/>
              <a:t> </a:t>
            </a:r>
            <a:r>
              <a:rPr lang="en-GB" dirty="0" err="1"/>
              <a:t>mentalna</a:t>
            </a:r>
            <a:r>
              <a:rPr lang="en-GB" dirty="0"/>
              <a:t> </a:t>
            </a:r>
            <a:r>
              <a:rPr lang="en-GB" dirty="0" err="1"/>
              <a:t>aktivnost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umesto</a:t>
            </a:r>
            <a:r>
              <a:rPr lang="en-GB" dirty="0"/>
              <a:t> </a:t>
            </a:r>
            <a:r>
              <a:rPr lang="en-GB" dirty="0" err="1"/>
              <a:t>stvarima</a:t>
            </a:r>
            <a:r>
              <a:rPr lang="en-GB" dirty="0"/>
              <a:t> </a:t>
            </a:r>
            <a:r>
              <a:rPr lang="en-GB" dirty="0" err="1"/>
              <a:t>operiše</a:t>
            </a:r>
            <a:r>
              <a:rPr lang="en-GB" dirty="0"/>
              <a:t> </a:t>
            </a:r>
            <a:r>
              <a:rPr lang="en-GB" dirty="0" err="1"/>
              <a:t>simbolima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predstavama</a:t>
            </a:r>
            <a:r>
              <a:rPr lang="en-GB" dirty="0"/>
              <a:t> (</a:t>
            </a:r>
            <a:r>
              <a:rPr lang="en-GB" dirty="0" err="1"/>
              <a:t>zaključivanje</a:t>
            </a:r>
            <a:r>
              <a:rPr lang="en-GB" dirty="0"/>
              <a:t>, </a:t>
            </a:r>
            <a:r>
              <a:rPr lang="en-GB" dirty="0" err="1"/>
              <a:t>maštanje</a:t>
            </a:r>
            <a:r>
              <a:rPr lang="en-GB" dirty="0"/>
              <a:t>, </a:t>
            </a:r>
            <a:r>
              <a:rPr lang="en-GB" dirty="0" err="1"/>
              <a:t>verovanje</a:t>
            </a:r>
            <a:r>
              <a:rPr lang="en-GB" dirty="0"/>
              <a:t>, </a:t>
            </a:r>
            <a:r>
              <a:rPr lang="en-GB" dirty="0" err="1"/>
              <a:t>sećanje</a:t>
            </a:r>
            <a:r>
              <a:rPr lang="en-GB" dirty="0"/>
              <a:t>).</a:t>
            </a:r>
          </a:p>
        </p:txBody>
      </p:sp>
      <p:pic>
        <p:nvPicPr>
          <p:cNvPr id="1026" name="Picture 2" descr="C:\Users\AS\Desktop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19977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Žan</a:t>
            </a:r>
            <a:r>
              <a:rPr lang="en-GB" dirty="0" smtClean="0"/>
              <a:t> </a:t>
            </a:r>
            <a:r>
              <a:rPr lang="en-GB" dirty="0" err="1" smtClean="0"/>
              <a:t>Pijaže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 smtClean="0"/>
              <a:t>Njegove</a:t>
            </a:r>
            <a:r>
              <a:rPr lang="en-GB" dirty="0" smtClean="0"/>
              <a:t> </a:t>
            </a:r>
            <a:r>
              <a:rPr lang="en-GB" dirty="0" err="1" smtClean="0"/>
              <a:t>prve</a:t>
            </a:r>
            <a:r>
              <a:rPr lang="en-GB" dirty="0" smtClean="0"/>
              <a:t> </a:t>
            </a:r>
            <a:r>
              <a:rPr lang="en-GB" dirty="0" err="1" smtClean="0"/>
              <a:t>studije</a:t>
            </a:r>
            <a:r>
              <a:rPr lang="en-GB" dirty="0" smtClean="0"/>
              <a:t> </a:t>
            </a:r>
            <a:r>
              <a:rPr lang="en-GB" dirty="0" err="1" smtClean="0"/>
              <a:t>ilustruju</a:t>
            </a:r>
            <a:r>
              <a:rPr lang="en-GB" dirty="0" smtClean="0"/>
              <a:t> </a:t>
            </a:r>
            <a:r>
              <a:rPr lang="en-GB" dirty="0" err="1" smtClean="0"/>
              <a:t>metakognitivnu</a:t>
            </a:r>
            <a:r>
              <a:rPr lang="en-GB" dirty="0" smtClean="0"/>
              <a:t> </a:t>
            </a:r>
            <a:r>
              <a:rPr lang="en-GB" dirty="0" err="1" smtClean="0"/>
              <a:t>aktivnost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dece</a:t>
            </a:r>
            <a:r>
              <a:rPr lang="en-GB" dirty="0" smtClean="0"/>
              <a:t>. On je </a:t>
            </a:r>
            <a:r>
              <a:rPr lang="en-GB" dirty="0" err="1" smtClean="0"/>
              <a:t>proučavao</a:t>
            </a:r>
            <a:r>
              <a:rPr lang="en-GB" dirty="0" smtClean="0"/>
              <a:t> </a:t>
            </a:r>
            <a:r>
              <a:rPr lang="en-GB" dirty="0" err="1" smtClean="0"/>
              <a:t>dečje</a:t>
            </a:r>
            <a:r>
              <a:rPr lang="en-GB" dirty="0" smtClean="0"/>
              <a:t> </a:t>
            </a:r>
            <a:r>
              <a:rPr lang="en-GB" dirty="0" err="1" smtClean="0"/>
              <a:t>misaone</a:t>
            </a:r>
            <a:r>
              <a:rPr lang="en-GB" dirty="0" smtClean="0"/>
              <a:t> </a:t>
            </a:r>
            <a:r>
              <a:rPr lang="en-GB" dirty="0" err="1" smtClean="0"/>
              <a:t>procese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smtClean="0"/>
              <a:t>je  </a:t>
            </a:r>
            <a:r>
              <a:rPr lang="vi-VN" dirty="0" smtClean="0"/>
              <a:t>smatrao </a:t>
            </a:r>
            <a:r>
              <a:rPr lang="vi-VN" dirty="0" smtClean="0"/>
              <a:t>evoluirajućom adaptacijom misli na sredinu. </a:t>
            </a:r>
            <a:endParaRPr lang="en-GB" dirty="0" smtClean="0"/>
          </a:p>
          <a:p>
            <a:r>
              <a:rPr lang="vi-VN" dirty="0" smtClean="0"/>
              <a:t>Po </a:t>
            </a:r>
            <a:r>
              <a:rPr lang="vi-VN" dirty="0" smtClean="0"/>
              <a:t>Pijažeu, mlađe </a:t>
            </a:r>
            <a:r>
              <a:rPr lang="vi-VN" dirty="0" smtClean="0"/>
              <a:t>dete</a:t>
            </a:r>
            <a:r>
              <a:rPr lang="en-GB" dirty="0" smtClean="0"/>
              <a:t> </a:t>
            </a:r>
            <a:r>
              <a:rPr lang="en-GB" dirty="0" err="1" smtClean="0"/>
              <a:t>usmerava</a:t>
            </a:r>
            <a:r>
              <a:rPr lang="en-GB" dirty="0" smtClean="0"/>
              <a:t> </a:t>
            </a:r>
            <a:r>
              <a:rPr lang="en-GB" dirty="0" err="1" smtClean="0"/>
              <a:t>kogniciju</a:t>
            </a:r>
            <a:r>
              <a:rPr lang="en-GB" dirty="0" smtClean="0"/>
              <a:t>, </a:t>
            </a:r>
            <a:r>
              <a:rPr lang="en-GB" dirty="0" err="1" smtClean="0"/>
              <a:t>ali</a:t>
            </a:r>
            <a:r>
              <a:rPr lang="en-GB" dirty="0" smtClean="0"/>
              <a:t> </a:t>
            </a:r>
            <a:r>
              <a:rPr lang="en-GB" dirty="0" err="1" smtClean="0"/>
              <a:t>još</a:t>
            </a:r>
            <a:r>
              <a:rPr lang="en-GB" dirty="0" smtClean="0"/>
              <a:t> </a:t>
            </a:r>
            <a:r>
              <a:rPr lang="en-GB" dirty="0" err="1" smtClean="0"/>
              <a:t>uvek</a:t>
            </a:r>
            <a:r>
              <a:rPr lang="en-GB" dirty="0" smtClean="0"/>
              <a:t> </a:t>
            </a:r>
            <a:r>
              <a:rPr lang="en-GB" dirty="0" err="1" smtClean="0"/>
              <a:t>nije</a:t>
            </a:r>
            <a:r>
              <a:rPr lang="en-GB" dirty="0" smtClean="0"/>
              <a:t> </a:t>
            </a:r>
            <a:r>
              <a:rPr lang="en-GB" dirty="0" err="1" smtClean="0"/>
              <a:t>svesno</a:t>
            </a:r>
            <a:r>
              <a:rPr lang="en-GB" dirty="0" smtClean="0"/>
              <a:t> </a:t>
            </a:r>
            <a:r>
              <a:rPr lang="en-GB" dirty="0" err="1" smtClean="0"/>
              <a:t>svojih</a:t>
            </a:r>
            <a:r>
              <a:rPr lang="en-GB" dirty="0" smtClean="0"/>
              <a:t> </a:t>
            </a:r>
            <a:r>
              <a:rPr lang="en-GB" dirty="0" err="1" smtClean="0"/>
              <a:t>misaonih</a:t>
            </a:r>
            <a:r>
              <a:rPr lang="en-GB" dirty="0" smtClean="0"/>
              <a:t> </a:t>
            </a:r>
            <a:r>
              <a:rPr lang="en-GB" dirty="0" err="1" smtClean="0"/>
              <a:t>procesa</a:t>
            </a:r>
            <a:r>
              <a:rPr lang="en-GB" dirty="0" smtClean="0"/>
              <a:t>. </a:t>
            </a:r>
            <a:endParaRPr lang="en-GB" dirty="0" smtClean="0"/>
          </a:p>
          <a:p>
            <a:r>
              <a:rPr lang="en-GB" dirty="0" err="1" smtClean="0"/>
              <a:t>Njegova</a:t>
            </a:r>
            <a:r>
              <a:rPr lang="en-GB" dirty="0" smtClean="0"/>
              <a:t> </a:t>
            </a:r>
            <a:r>
              <a:rPr lang="en-GB" dirty="0" err="1" smtClean="0"/>
              <a:t>kasnija</a:t>
            </a:r>
            <a:r>
              <a:rPr lang="en-GB" dirty="0" smtClean="0"/>
              <a:t> </a:t>
            </a:r>
            <a:r>
              <a:rPr lang="en-GB" dirty="0" err="1" smtClean="0"/>
              <a:t>istraživanja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starijom</a:t>
            </a:r>
            <a:r>
              <a:rPr lang="en-GB" dirty="0" smtClean="0"/>
              <a:t> </a:t>
            </a:r>
            <a:r>
              <a:rPr lang="en-GB" dirty="0" err="1" smtClean="0"/>
              <a:t>decom</a:t>
            </a:r>
            <a:r>
              <a:rPr lang="en-GB" dirty="0" smtClean="0"/>
              <a:t> (7-11 </a:t>
            </a:r>
            <a:r>
              <a:rPr lang="en-GB" dirty="0" err="1" smtClean="0"/>
              <a:t>godina</a:t>
            </a:r>
            <a:r>
              <a:rPr lang="en-GB" dirty="0" smtClean="0"/>
              <a:t>) </a:t>
            </a:r>
            <a:r>
              <a:rPr lang="en-GB" dirty="0" err="1" smtClean="0"/>
              <a:t>opisuju</a:t>
            </a:r>
            <a:r>
              <a:rPr lang="en-GB" dirty="0" smtClean="0"/>
              <a:t> </a:t>
            </a:r>
            <a:r>
              <a:rPr lang="en-GB" dirty="0" err="1" smtClean="0"/>
              <a:t>razvijajuću</a:t>
            </a:r>
            <a:r>
              <a:rPr lang="en-GB" dirty="0" smtClean="0"/>
              <a:t> </a:t>
            </a:r>
            <a:r>
              <a:rPr lang="en-GB" dirty="0" err="1" smtClean="0"/>
              <a:t>sposobnost</a:t>
            </a:r>
            <a:r>
              <a:rPr lang="en-GB" dirty="0" smtClean="0"/>
              <a:t> </a:t>
            </a:r>
            <a:r>
              <a:rPr lang="en-GB" dirty="0" err="1" smtClean="0"/>
              <a:t>ovih</a:t>
            </a:r>
            <a:r>
              <a:rPr lang="en-GB" dirty="0" smtClean="0"/>
              <a:t> </a:t>
            </a:r>
            <a:r>
              <a:rPr lang="en-GB" dirty="0" err="1" smtClean="0"/>
              <a:t>učenika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verbalizuju</a:t>
            </a:r>
            <a:r>
              <a:rPr lang="en-GB" dirty="0" smtClean="0"/>
              <a:t>, </a:t>
            </a:r>
            <a:r>
              <a:rPr lang="en-GB" dirty="0" err="1" smtClean="0"/>
              <a:t>korak</a:t>
            </a:r>
            <a:r>
              <a:rPr lang="en-GB" dirty="0" smtClean="0"/>
              <a:t>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korak</a:t>
            </a:r>
            <a:r>
              <a:rPr lang="en-GB" dirty="0" smtClean="0"/>
              <a:t>, </a:t>
            </a:r>
            <a:r>
              <a:rPr lang="en-GB" dirty="0" err="1" smtClean="0"/>
              <a:t>stvarni</a:t>
            </a:r>
            <a:r>
              <a:rPr lang="en-GB" dirty="0" smtClean="0"/>
              <a:t> </a:t>
            </a:r>
            <a:r>
              <a:rPr lang="en-GB" dirty="0" err="1" smtClean="0"/>
              <a:t>misaoni</a:t>
            </a:r>
            <a:r>
              <a:rPr lang="en-GB" dirty="0" smtClean="0"/>
              <a:t> </a:t>
            </a:r>
            <a:r>
              <a:rPr lang="en-GB" dirty="0" err="1" smtClean="0"/>
              <a:t>proces</a:t>
            </a:r>
            <a:r>
              <a:rPr lang="en-GB" dirty="0" smtClean="0"/>
              <a:t> </a:t>
            </a:r>
            <a:r>
              <a:rPr lang="en-GB" dirty="0" err="1" smtClean="0"/>
              <a:t>upotrebljen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rešavanje</a:t>
            </a:r>
            <a:r>
              <a:rPr lang="en-GB" dirty="0" smtClean="0"/>
              <a:t> </a:t>
            </a:r>
            <a:r>
              <a:rPr lang="en-GB" dirty="0" err="1" smtClean="0"/>
              <a:t>zadatka</a:t>
            </a:r>
            <a:r>
              <a:rPr lang="en-GB" dirty="0" smtClean="0"/>
              <a:t>. </a:t>
            </a:r>
            <a:r>
              <a:rPr lang="en-GB" dirty="0" err="1" smtClean="0"/>
              <a:t>Pijaže</a:t>
            </a:r>
            <a:r>
              <a:rPr lang="en-GB" dirty="0" smtClean="0"/>
              <a:t> je </a:t>
            </a:r>
            <a:r>
              <a:rPr lang="en-GB" dirty="0" err="1" smtClean="0"/>
              <a:t>ovu</a:t>
            </a:r>
            <a:r>
              <a:rPr lang="en-GB" dirty="0" smtClean="0"/>
              <a:t> </a:t>
            </a:r>
            <a:r>
              <a:rPr lang="en-GB" dirty="0" err="1" smtClean="0"/>
              <a:t>svesnost</a:t>
            </a:r>
            <a:r>
              <a:rPr lang="en-GB" dirty="0" smtClean="0"/>
              <a:t> </a:t>
            </a:r>
            <a:r>
              <a:rPr lang="en-GB" dirty="0" err="1" smtClean="0"/>
              <a:t>nazvao</a:t>
            </a:r>
            <a:r>
              <a:rPr lang="en-GB" dirty="0" smtClean="0"/>
              <a:t> </a:t>
            </a:r>
            <a:r>
              <a:rPr lang="en-GB" dirty="0" err="1" smtClean="0"/>
              <a:t>svesnost</a:t>
            </a:r>
            <a:r>
              <a:rPr lang="en-GB" dirty="0" smtClean="0"/>
              <a:t> o </a:t>
            </a:r>
            <a:r>
              <a:rPr lang="en-GB" dirty="0" err="1" smtClean="0"/>
              <a:t>kognitivnom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Lav</a:t>
            </a:r>
            <a:r>
              <a:rPr lang="en-GB" dirty="0" smtClean="0"/>
              <a:t> </a:t>
            </a:r>
            <a:r>
              <a:rPr lang="en-GB" dirty="0" err="1" smtClean="0"/>
              <a:t>Vigotski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Proučavajući</a:t>
            </a:r>
            <a:r>
              <a:rPr lang="en-GB" dirty="0" smtClean="0"/>
              <a:t> </a:t>
            </a:r>
            <a:r>
              <a:rPr lang="en-GB" dirty="0" err="1" smtClean="0"/>
              <a:t>privatni</a:t>
            </a:r>
            <a:r>
              <a:rPr lang="en-GB" dirty="0" smtClean="0"/>
              <a:t> </a:t>
            </a:r>
            <a:r>
              <a:rPr lang="en-GB" dirty="0" err="1" smtClean="0"/>
              <a:t>govor</a:t>
            </a:r>
            <a:r>
              <a:rPr lang="en-GB" dirty="0" smtClean="0"/>
              <a:t> u </a:t>
            </a:r>
            <a:r>
              <a:rPr lang="en-GB" dirty="0" err="1" smtClean="0"/>
              <a:t>dece</a:t>
            </a:r>
            <a:r>
              <a:rPr lang="en-GB" dirty="0" smtClean="0"/>
              <a:t>, </a:t>
            </a:r>
            <a:r>
              <a:rPr lang="en-GB" dirty="0" err="1" smtClean="0"/>
              <a:t>otkriva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se </a:t>
            </a:r>
            <a:r>
              <a:rPr lang="en-GB" dirty="0" err="1" smtClean="0"/>
              <a:t>taj</a:t>
            </a:r>
            <a:r>
              <a:rPr lang="en-GB" dirty="0" smtClean="0"/>
              <a:t> </a:t>
            </a:r>
            <a:r>
              <a:rPr lang="en-GB" dirty="0" err="1" smtClean="0"/>
              <a:t>govor</a:t>
            </a:r>
            <a:r>
              <a:rPr lang="en-GB" dirty="0" smtClean="0"/>
              <a:t> </a:t>
            </a:r>
            <a:r>
              <a:rPr lang="en-GB" dirty="0" err="1" smtClean="0"/>
              <a:t>vremenom</a:t>
            </a:r>
            <a:r>
              <a:rPr lang="en-GB" dirty="0" smtClean="0"/>
              <a:t> </a:t>
            </a:r>
            <a:r>
              <a:rPr lang="en-GB" dirty="0" err="1" smtClean="0"/>
              <a:t>internalizuje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koristi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deo</a:t>
            </a:r>
            <a:r>
              <a:rPr lang="en-GB" dirty="0" smtClean="0"/>
              <a:t> </a:t>
            </a:r>
            <a:r>
              <a:rPr lang="en-GB" dirty="0" err="1" smtClean="0"/>
              <a:t>samo-regulativnih</a:t>
            </a:r>
            <a:r>
              <a:rPr lang="en-GB" dirty="0" smtClean="0"/>
              <a:t> </a:t>
            </a:r>
            <a:r>
              <a:rPr lang="en-GB" dirty="0" err="1" smtClean="0"/>
              <a:t>misaonih</a:t>
            </a:r>
            <a:r>
              <a:rPr lang="en-GB" dirty="0" smtClean="0"/>
              <a:t> </a:t>
            </a:r>
            <a:r>
              <a:rPr lang="en-GB" dirty="0" err="1" smtClean="0"/>
              <a:t>procesa</a:t>
            </a:r>
            <a:r>
              <a:rPr lang="en-GB" dirty="0" smtClean="0"/>
              <a:t>. </a:t>
            </a:r>
            <a:r>
              <a:rPr lang="en-GB" dirty="0" err="1" smtClean="0"/>
              <a:t>Ljudi</a:t>
            </a:r>
            <a:r>
              <a:rPr lang="en-GB" dirty="0" smtClean="0"/>
              <a:t> </a:t>
            </a:r>
            <a:r>
              <a:rPr lang="en-GB" dirty="0" err="1" smtClean="0"/>
              <a:t>upotrebljavaju</a:t>
            </a:r>
            <a:r>
              <a:rPr lang="en-GB" dirty="0" smtClean="0"/>
              <a:t> </a:t>
            </a:r>
            <a:r>
              <a:rPr lang="en-GB" dirty="0" err="1" smtClean="0"/>
              <a:t>ovaj</a:t>
            </a:r>
            <a:r>
              <a:rPr lang="en-GB" dirty="0" smtClean="0"/>
              <a:t> "</a:t>
            </a:r>
            <a:r>
              <a:rPr lang="en-GB" dirty="0" err="1" smtClean="0"/>
              <a:t>unutrašnji</a:t>
            </a:r>
            <a:r>
              <a:rPr lang="en-GB" dirty="0" smtClean="0"/>
              <a:t> </a:t>
            </a:r>
            <a:r>
              <a:rPr lang="en-GB" dirty="0" err="1" smtClean="0"/>
              <a:t>glas</a:t>
            </a:r>
            <a:r>
              <a:rPr lang="en-GB" dirty="0" smtClean="0"/>
              <a:t>“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poboljšaju</a:t>
            </a:r>
            <a:r>
              <a:rPr lang="en-GB" dirty="0" smtClean="0"/>
              <a:t> </a:t>
            </a:r>
            <a:r>
              <a:rPr lang="en-GB" dirty="0" err="1" smtClean="0"/>
              <a:t>snalaženje</a:t>
            </a:r>
            <a:r>
              <a:rPr lang="en-GB" dirty="0" smtClean="0"/>
              <a:t> u </a:t>
            </a:r>
            <a:r>
              <a:rPr lang="en-GB" dirty="0" err="1" smtClean="0"/>
              <a:t>raznim</a:t>
            </a:r>
            <a:r>
              <a:rPr lang="en-GB" dirty="0" smtClean="0"/>
              <a:t> </a:t>
            </a:r>
            <a:r>
              <a:rPr lang="en-GB" dirty="0" err="1" smtClean="0"/>
              <a:t>situacijama</a:t>
            </a:r>
            <a:r>
              <a:rPr lang="en-GB" dirty="0" smtClean="0"/>
              <a:t>,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unaprede</a:t>
            </a:r>
            <a:r>
              <a:rPr lang="en-GB" dirty="0" smtClean="0"/>
              <a:t> </a:t>
            </a:r>
            <a:r>
              <a:rPr lang="en-GB" dirty="0" err="1" smtClean="0"/>
              <a:t>sopstveno</a:t>
            </a:r>
            <a:r>
              <a:rPr lang="en-GB" dirty="0" smtClean="0"/>
              <a:t> </a:t>
            </a:r>
            <a:r>
              <a:rPr lang="en-GB" dirty="0" err="1" smtClean="0"/>
              <a:t>iskustvo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ga</a:t>
            </a:r>
            <a:r>
              <a:rPr lang="en-GB" dirty="0" smtClean="0"/>
              <a:t> </a:t>
            </a:r>
            <a:r>
              <a:rPr lang="en-GB" dirty="0" err="1" smtClean="0"/>
              <a:t>povežu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iskustvom</a:t>
            </a:r>
            <a:r>
              <a:rPr lang="en-GB" dirty="0" smtClean="0"/>
              <a:t> </a:t>
            </a:r>
            <a:r>
              <a:rPr lang="en-GB" dirty="0" err="1" smtClean="0"/>
              <a:t>drugih</a:t>
            </a:r>
            <a:r>
              <a:rPr lang="en-GB" dirty="0" smtClean="0"/>
              <a:t>. Ova </a:t>
            </a:r>
            <a:r>
              <a:rPr lang="en-GB" dirty="0" err="1" smtClean="0"/>
              <a:t>kognitivistička</a:t>
            </a:r>
            <a:r>
              <a:rPr lang="en-GB" dirty="0" smtClean="0"/>
              <a:t> </a:t>
            </a:r>
            <a:r>
              <a:rPr lang="en-GB" dirty="0" smtClean="0"/>
              <a:t> </a:t>
            </a:r>
            <a:r>
              <a:rPr lang="en-GB" dirty="0" err="1" smtClean="0"/>
              <a:t>potreba</a:t>
            </a:r>
            <a:r>
              <a:rPr lang="en-GB" dirty="0" smtClean="0"/>
              <a:t> </a:t>
            </a:r>
            <a:r>
              <a:rPr lang="en-GB" dirty="0" err="1" smtClean="0"/>
              <a:t>unutrašnjeg</a:t>
            </a:r>
            <a:r>
              <a:rPr lang="en-GB" dirty="0" smtClean="0"/>
              <a:t> </a:t>
            </a:r>
            <a:r>
              <a:rPr lang="en-GB" dirty="0" err="1" smtClean="0"/>
              <a:t>govora</a:t>
            </a:r>
            <a:r>
              <a:rPr lang="en-GB" dirty="0" smtClean="0"/>
              <a:t> </a:t>
            </a:r>
            <a:r>
              <a:rPr lang="en-GB" dirty="0" smtClean="0"/>
              <a:t>u </a:t>
            </a:r>
            <a:r>
              <a:rPr lang="en-GB" dirty="0" err="1" smtClean="0"/>
              <a:t>usmeravanju</a:t>
            </a:r>
            <a:r>
              <a:rPr lang="en-GB" dirty="0" smtClean="0"/>
              <a:t> </a:t>
            </a:r>
            <a:r>
              <a:rPr lang="en-GB" dirty="0" err="1" smtClean="0"/>
              <a:t>sopstvenog</a:t>
            </a:r>
            <a:r>
              <a:rPr lang="en-GB" dirty="0" smtClean="0"/>
              <a:t> </a:t>
            </a:r>
            <a:r>
              <a:rPr lang="en-GB" dirty="0" err="1" smtClean="0"/>
              <a:t>učenja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mišljenja</a:t>
            </a:r>
            <a:r>
              <a:rPr lang="en-GB" dirty="0" smtClean="0"/>
              <a:t> je </a:t>
            </a:r>
            <a:r>
              <a:rPr lang="en-GB" dirty="0" err="1" smtClean="0"/>
              <a:t>osnovni</a:t>
            </a:r>
            <a:r>
              <a:rPr lang="en-GB" dirty="0" smtClean="0"/>
              <a:t> </a:t>
            </a:r>
            <a:r>
              <a:rPr lang="en-GB" dirty="0" err="1" smtClean="0"/>
              <a:t>kriterijum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osnovu</a:t>
            </a:r>
            <a:r>
              <a:rPr lang="en-GB" dirty="0" smtClean="0"/>
              <a:t> </a:t>
            </a:r>
            <a:r>
              <a:rPr lang="en-GB" dirty="0" err="1" smtClean="0"/>
              <a:t>kojeg</a:t>
            </a:r>
            <a:r>
              <a:rPr lang="en-GB" dirty="0" smtClean="0"/>
              <a:t> </a:t>
            </a:r>
            <a:r>
              <a:rPr lang="en-GB" dirty="0" smtClean="0"/>
              <a:t>se </a:t>
            </a:r>
            <a:r>
              <a:rPr lang="en-GB" dirty="0" err="1" smtClean="0"/>
              <a:t>teorija</a:t>
            </a:r>
            <a:r>
              <a:rPr lang="en-GB" dirty="0" smtClean="0"/>
              <a:t> </a:t>
            </a:r>
            <a:r>
              <a:rPr lang="en-GB" dirty="0" err="1" smtClean="0"/>
              <a:t>Vigotskog</a:t>
            </a:r>
            <a:r>
              <a:rPr lang="en-GB" dirty="0" smtClean="0"/>
              <a:t> </a:t>
            </a:r>
            <a:r>
              <a:rPr lang="en-GB" dirty="0" err="1" smtClean="0"/>
              <a:t>jednim</a:t>
            </a:r>
            <a:r>
              <a:rPr lang="en-GB" dirty="0" smtClean="0"/>
              <a:t> </a:t>
            </a:r>
            <a:r>
              <a:rPr lang="en-GB" dirty="0" err="1" smtClean="0"/>
              <a:t>delom</a:t>
            </a:r>
            <a:r>
              <a:rPr lang="en-GB" dirty="0" smtClean="0"/>
              <a:t> </a:t>
            </a:r>
            <a:r>
              <a:rPr lang="en-GB" dirty="0" err="1" smtClean="0"/>
              <a:t>može</a:t>
            </a:r>
            <a:r>
              <a:rPr lang="en-GB" dirty="0" smtClean="0"/>
              <a:t> </a:t>
            </a:r>
            <a:r>
              <a:rPr lang="en-GB" dirty="0" err="1" smtClean="0"/>
              <a:t>smatrati</a:t>
            </a:r>
            <a:r>
              <a:rPr lang="en-GB" dirty="0" smtClean="0"/>
              <a:t> </a:t>
            </a:r>
            <a:r>
              <a:rPr lang="en-GB" dirty="0" err="1" smtClean="0"/>
              <a:t>metakognitivnom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Mnogi</a:t>
            </a:r>
            <a:r>
              <a:rPr lang="en-GB" dirty="0" smtClean="0"/>
              <a:t> </a:t>
            </a:r>
            <a:r>
              <a:rPr lang="en-GB" dirty="0" err="1" smtClean="0"/>
              <a:t>istraživači</a:t>
            </a:r>
            <a:r>
              <a:rPr lang="en-GB" dirty="0" smtClean="0"/>
              <a:t> </a:t>
            </a:r>
            <a:r>
              <a:rPr lang="en-GB" dirty="0" err="1" smtClean="0"/>
              <a:t>sada</a:t>
            </a:r>
            <a:r>
              <a:rPr lang="en-GB" dirty="0" smtClean="0"/>
              <a:t> </a:t>
            </a:r>
            <a:r>
              <a:rPr lang="en-GB" dirty="0" err="1" smtClean="0"/>
              <a:t>brane</a:t>
            </a:r>
            <a:r>
              <a:rPr lang="en-GB" dirty="0" smtClean="0"/>
              <a:t> </a:t>
            </a:r>
            <a:r>
              <a:rPr lang="en-GB" dirty="0" err="1" smtClean="0"/>
              <a:t>stav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glavni</a:t>
            </a:r>
            <a:r>
              <a:rPr lang="en-GB" dirty="0" smtClean="0"/>
              <a:t> </a:t>
            </a:r>
            <a:r>
              <a:rPr lang="en-GB" dirty="0" err="1" smtClean="0"/>
              <a:t>cilj</a:t>
            </a:r>
            <a:r>
              <a:rPr lang="en-GB" dirty="0" smtClean="0"/>
              <a:t> </a:t>
            </a:r>
            <a:r>
              <a:rPr lang="en-GB" dirty="0" err="1" smtClean="0"/>
              <a:t>formalnog</a:t>
            </a:r>
            <a:r>
              <a:rPr lang="en-GB" dirty="0" smtClean="0"/>
              <a:t> </a:t>
            </a:r>
            <a:r>
              <a:rPr lang="en-GB" dirty="0" err="1" smtClean="0"/>
              <a:t>obrazovanja</a:t>
            </a:r>
            <a:r>
              <a:rPr lang="en-GB" dirty="0" smtClean="0"/>
              <a:t> </a:t>
            </a:r>
            <a:r>
              <a:rPr lang="en-GB" dirty="0" err="1" smtClean="0"/>
              <a:t>treba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sticanje</a:t>
            </a:r>
            <a:r>
              <a:rPr lang="en-GB" dirty="0" smtClean="0"/>
              <a:t> </a:t>
            </a:r>
            <a:r>
              <a:rPr lang="en-GB" dirty="0" err="1" smtClean="0"/>
              <a:t>samo-regulativnih</a:t>
            </a:r>
            <a:r>
              <a:rPr lang="en-GB" dirty="0" smtClean="0"/>
              <a:t> </a:t>
            </a:r>
            <a:r>
              <a:rPr lang="en-GB" dirty="0" err="1" smtClean="0"/>
              <a:t>sposobnosti</a:t>
            </a:r>
            <a:r>
              <a:rPr lang="en-GB" dirty="0" smtClean="0"/>
              <a:t> (</a:t>
            </a:r>
            <a:r>
              <a:rPr lang="en-GB" dirty="0" err="1" smtClean="0"/>
              <a:t>Boekaerst</a:t>
            </a:r>
            <a:r>
              <a:rPr lang="en-GB" dirty="0" smtClean="0"/>
              <a:t>, 1997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Učenici</a:t>
            </a:r>
            <a:r>
              <a:rPr lang="en-GB" dirty="0" smtClean="0"/>
              <a:t> </a:t>
            </a:r>
            <a:r>
              <a:rPr lang="en-GB" dirty="0" err="1" smtClean="0"/>
              <a:t>moraju</a:t>
            </a:r>
            <a:r>
              <a:rPr lang="en-GB" dirty="0" smtClean="0"/>
              <a:t> </a:t>
            </a:r>
            <a:r>
              <a:rPr lang="en-GB" dirty="0" err="1" smtClean="0"/>
              <a:t>znati</a:t>
            </a:r>
            <a:r>
              <a:rPr lang="en-GB" dirty="0" smtClean="0"/>
              <a:t> </a:t>
            </a:r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nadgledaju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kontrolišu</a:t>
            </a:r>
            <a:r>
              <a:rPr lang="en-GB" dirty="0" smtClean="0"/>
              <a:t> </a:t>
            </a:r>
            <a:r>
              <a:rPr lang="en-GB" dirty="0" err="1" smtClean="0"/>
              <a:t>sopstveni</a:t>
            </a:r>
            <a:r>
              <a:rPr lang="en-GB" dirty="0" smtClean="0"/>
              <a:t> </a:t>
            </a:r>
            <a:r>
              <a:rPr lang="en-GB" dirty="0" err="1" smtClean="0"/>
              <a:t>proces</a:t>
            </a:r>
            <a:r>
              <a:rPr lang="en-GB" dirty="0" smtClean="0"/>
              <a:t> </a:t>
            </a:r>
            <a:r>
              <a:rPr lang="en-GB" dirty="0" err="1" smtClean="0"/>
              <a:t>učenja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bi </a:t>
            </a:r>
            <a:r>
              <a:rPr lang="en-GB" dirty="0" err="1" smtClean="0"/>
              <a:t>bili</a:t>
            </a:r>
            <a:r>
              <a:rPr lang="en-GB" dirty="0" smtClean="0"/>
              <a:t> u </a:t>
            </a:r>
            <a:r>
              <a:rPr lang="en-GB" dirty="0" err="1" smtClean="0"/>
              <a:t>mogućnosti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izaberu</a:t>
            </a:r>
            <a:r>
              <a:rPr lang="en-GB" dirty="0" smtClean="0"/>
              <a:t> </a:t>
            </a:r>
            <a:r>
              <a:rPr lang="en-GB" dirty="0" err="1" smtClean="0"/>
              <a:t>najbolje</a:t>
            </a:r>
            <a:r>
              <a:rPr lang="en-GB" dirty="0" smtClean="0"/>
              <a:t> </a:t>
            </a:r>
            <a:r>
              <a:rPr lang="en-GB" dirty="0" err="1" smtClean="0"/>
              <a:t>strategije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metode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će</a:t>
            </a:r>
            <a:r>
              <a:rPr lang="en-GB" dirty="0" smtClean="0"/>
              <a:t> </a:t>
            </a:r>
            <a:r>
              <a:rPr lang="en-GB" dirty="0" err="1" smtClean="0"/>
              <a:t>unaprediti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značajno</a:t>
            </a:r>
            <a:r>
              <a:rPr lang="en-GB" dirty="0" smtClean="0"/>
              <a:t> </a:t>
            </a:r>
            <a:r>
              <a:rPr lang="en-GB" dirty="0" err="1" smtClean="0"/>
              <a:t>poboljšati</a:t>
            </a:r>
            <a:r>
              <a:rPr lang="en-GB" dirty="0" smtClean="0"/>
              <a:t> </a:t>
            </a:r>
            <a:r>
              <a:rPr lang="en-GB" dirty="0" err="1" smtClean="0"/>
              <a:t>kvalitet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nivo</a:t>
            </a:r>
            <a:r>
              <a:rPr lang="en-GB" dirty="0" smtClean="0"/>
              <a:t> </a:t>
            </a:r>
            <a:r>
              <a:rPr lang="en-GB" dirty="0" err="1" smtClean="0"/>
              <a:t>njihovog</a:t>
            </a:r>
            <a:r>
              <a:rPr lang="en-GB" dirty="0" smtClean="0"/>
              <a:t> </a:t>
            </a:r>
            <a:r>
              <a:rPr lang="en-GB" dirty="0" err="1" smtClean="0"/>
              <a:t>postignuća</a:t>
            </a:r>
            <a:r>
              <a:rPr lang="en-GB" dirty="0" smtClean="0"/>
              <a:t>.</a:t>
            </a:r>
          </a:p>
          <a:p>
            <a:r>
              <a:rPr lang="en-GB" dirty="0" smtClean="0"/>
              <a:t>Oni </a:t>
            </a:r>
            <a:r>
              <a:rPr lang="en-GB" dirty="0" err="1" smtClean="0"/>
              <a:t>koji</a:t>
            </a:r>
            <a:r>
              <a:rPr lang="en-GB" dirty="0" smtClean="0"/>
              <a:t> </a:t>
            </a:r>
            <a:r>
              <a:rPr lang="en-GB" dirty="0" err="1" smtClean="0"/>
              <a:t>budu</a:t>
            </a:r>
            <a:r>
              <a:rPr lang="en-GB" dirty="0" smtClean="0"/>
              <a:t>: </a:t>
            </a:r>
            <a:r>
              <a:rPr lang="en-GB" dirty="0" err="1" smtClean="0"/>
              <a:t>planirali</a:t>
            </a:r>
            <a:r>
              <a:rPr lang="en-GB" dirty="0" smtClean="0"/>
              <a:t>, </a:t>
            </a:r>
            <a:r>
              <a:rPr lang="en-GB" dirty="0" err="1" smtClean="0"/>
              <a:t>birali</a:t>
            </a:r>
            <a:r>
              <a:rPr lang="en-GB" dirty="0" smtClean="0"/>
              <a:t> </a:t>
            </a:r>
            <a:r>
              <a:rPr lang="en-GB" dirty="0" err="1" smtClean="0"/>
              <a:t>svoje</a:t>
            </a:r>
            <a:r>
              <a:rPr lang="en-GB" dirty="0" smtClean="0"/>
              <a:t> </a:t>
            </a:r>
            <a:r>
              <a:rPr lang="en-GB" dirty="0" err="1" smtClean="0"/>
              <a:t>ciljeve</a:t>
            </a:r>
            <a:r>
              <a:rPr lang="en-GB" dirty="0" smtClean="0"/>
              <a:t>; </a:t>
            </a:r>
            <a:r>
              <a:rPr lang="en-GB" dirty="0" err="1" smtClean="0"/>
              <a:t>odlučivali</a:t>
            </a:r>
            <a:r>
              <a:rPr lang="en-GB" dirty="0" smtClean="0"/>
              <a:t> </a:t>
            </a:r>
            <a:r>
              <a:rPr lang="en-GB" dirty="0" err="1" smtClean="0"/>
              <a:t>kojim</a:t>
            </a:r>
            <a:r>
              <a:rPr lang="en-GB" dirty="0" smtClean="0"/>
              <a:t> </a:t>
            </a:r>
            <a:r>
              <a:rPr lang="en-GB" dirty="0" err="1" smtClean="0"/>
              <a:t>strategijama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ih</a:t>
            </a:r>
            <a:r>
              <a:rPr lang="en-GB" dirty="0" smtClean="0"/>
              <a:t> </a:t>
            </a:r>
            <a:r>
              <a:rPr lang="en-GB" dirty="0" err="1" smtClean="0"/>
              <a:t>ostvaruju</a:t>
            </a:r>
            <a:r>
              <a:rPr lang="en-GB" dirty="0" smtClean="0"/>
              <a:t>; </a:t>
            </a:r>
            <a:r>
              <a:rPr lang="en-GB" dirty="0" err="1" smtClean="0"/>
              <a:t>odlučivali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znanje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izvori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potrebni</a:t>
            </a:r>
            <a:r>
              <a:rPr lang="en-GB" dirty="0" smtClean="0"/>
              <a:t>; </a:t>
            </a:r>
            <a:r>
              <a:rPr lang="en-GB" dirty="0" err="1" smtClean="0"/>
              <a:t>nadgledali</a:t>
            </a:r>
            <a:r>
              <a:rPr lang="en-GB" dirty="0" smtClean="0"/>
              <a:t> </a:t>
            </a:r>
            <a:r>
              <a:rPr lang="en-GB" dirty="0" err="1" smtClean="0"/>
              <a:t>tok</a:t>
            </a:r>
            <a:r>
              <a:rPr lang="en-GB" dirty="0" smtClean="0"/>
              <a:t> </a:t>
            </a:r>
            <a:r>
              <a:rPr lang="en-GB" dirty="0" err="1" smtClean="0"/>
              <a:t>procesa</a:t>
            </a:r>
            <a:r>
              <a:rPr lang="en-GB" dirty="0" smtClean="0"/>
              <a:t> </a:t>
            </a:r>
            <a:r>
              <a:rPr lang="en-GB" dirty="0" err="1" smtClean="0"/>
              <a:t>učenja</a:t>
            </a:r>
            <a:r>
              <a:rPr lang="en-GB" dirty="0" smtClean="0"/>
              <a:t>;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procenjivali</a:t>
            </a:r>
            <a:r>
              <a:rPr lang="en-GB" dirty="0" smtClean="0"/>
              <a:t> </a:t>
            </a:r>
            <a:r>
              <a:rPr lang="en-GB" dirty="0" err="1" smtClean="0"/>
              <a:t>postignute</a:t>
            </a:r>
            <a:r>
              <a:rPr lang="en-GB" dirty="0" smtClean="0"/>
              <a:t> </a:t>
            </a:r>
            <a:r>
              <a:rPr lang="en-GB" dirty="0" err="1" smtClean="0"/>
              <a:t>rezultate</a:t>
            </a:r>
            <a:r>
              <a:rPr lang="en-GB" dirty="0" smtClean="0"/>
              <a:t>; </a:t>
            </a:r>
            <a:r>
              <a:rPr lang="en-GB" dirty="0" err="1" smtClean="0"/>
              <a:t>biće</a:t>
            </a:r>
            <a:r>
              <a:rPr lang="en-GB" dirty="0" smtClean="0"/>
              <a:t> </a:t>
            </a:r>
            <a:r>
              <a:rPr lang="en-GB" dirty="0" err="1" smtClean="0"/>
              <a:t>osobe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posjeduju</a:t>
            </a:r>
            <a:r>
              <a:rPr lang="en-GB" dirty="0" smtClean="0"/>
              <a:t> </a:t>
            </a:r>
            <a:r>
              <a:rPr lang="en-GB" dirty="0" err="1" smtClean="0"/>
              <a:t>samodeterminaciju</a:t>
            </a:r>
            <a:r>
              <a:rPr lang="en-GB" dirty="0" smtClean="0"/>
              <a:t> 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autonomiju</a:t>
            </a:r>
            <a:r>
              <a:rPr lang="en-GB" dirty="0" smtClean="0"/>
              <a:t> u </a:t>
            </a:r>
            <a:r>
              <a:rPr lang="en-GB" dirty="0" err="1" smtClean="0"/>
              <a:t>učenju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rešavanju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brže</a:t>
            </a:r>
            <a:r>
              <a:rPr lang="en-GB" dirty="0" smtClean="0"/>
              <a:t>, </a:t>
            </a:r>
            <a:r>
              <a:rPr lang="en-GB" dirty="0" err="1" smtClean="0"/>
              <a:t>efikasnije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nn-NO" dirty="0" smtClean="0"/>
              <a:t>kvalitetnije </a:t>
            </a:r>
            <a:r>
              <a:rPr lang="nn-NO" dirty="0" smtClean="0"/>
              <a:t>uče i misle (Gordon, 1996).</a:t>
            </a: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Metakognitivna</a:t>
            </a:r>
            <a:r>
              <a:rPr lang="en-GB" dirty="0" smtClean="0"/>
              <a:t> </a:t>
            </a:r>
            <a:r>
              <a:rPr lang="en-GB" dirty="0" err="1" smtClean="0"/>
              <a:t>paradigma</a:t>
            </a:r>
            <a:r>
              <a:rPr lang="en-GB" dirty="0" smtClean="0"/>
              <a:t> se </a:t>
            </a:r>
            <a:r>
              <a:rPr lang="en-GB" dirty="0" err="1" smtClean="0"/>
              <a:t>povezuje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motivaciono-emocionalnom</a:t>
            </a:r>
            <a:r>
              <a:rPr lang="en-GB" dirty="0" smtClean="0"/>
              <a:t> </a:t>
            </a:r>
            <a:r>
              <a:rPr lang="en-GB" dirty="0" err="1" smtClean="0"/>
              <a:t>samoregulacijom</a:t>
            </a:r>
            <a:r>
              <a:rPr lang="en-GB" dirty="0" smtClean="0"/>
              <a:t> </a:t>
            </a:r>
            <a:endParaRPr lang="en-GB" sz="2000" dirty="0" smtClean="0"/>
          </a:p>
          <a:p>
            <a:r>
              <a:rPr lang="en-GB" dirty="0" err="1" smtClean="0"/>
              <a:t>Motivaciona</a:t>
            </a:r>
            <a:r>
              <a:rPr lang="en-GB" dirty="0" smtClean="0"/>
              <a:t> </a:t>
            </a:r>
            <a:r>
              <a:rPr lang="en-GB" dirty="0" err="1" smtClean="0"/>
              <a:t>teorija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se </a:t>
            </a:r>
            <a:r>
              <a:rPr lang="en-GB" dirty="0" err="1" smtClean="0"/>
              <a:t>zasniva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sličnim</a:t>
            </a:r>
            <a:r>
              <a:rPr lang="en-GB" dirty="0" smtClean="0"/>
              <a:t> </a:t>
            </a:r>
            <a:r>
              <a:rPr lang="en-GB" dirty="0" err="1" smtClean="0"/>
              <a:t>fenomenima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pojam</a:t>
            </a:r>
            <a:r>
              <a:rPr lang="en-GB" dirty="0" smtClean="0"/>
              <a:t> </a:t>
            </a:r>
            <a:r>
              <a:rPr lang="en-GB" dirty="0" err="1" smtClean="0"/>
              <a:t>metakognicije</a:t>
            </a:r>
            <a:r>
              <a:rPr lang="en-GB" dirty="0" smtClean="0"/>
              <a:t> </a:t>
            </a:r>
            <a:r>
              <a:rPr lang="en-GB" dirty="0" err="1" smtClean="0"/>
              <a:t>predstavlja</a:t>
            </a:r>
            <a:r>
              <a:rPr lang="en-GB" dirty="0" smtClean="0"/>
              <a:t>  </a:t>
            </a:r>
            <a:r>
              <a:rPr lang="en-GB" dirty="0" err="1" smtClean="0"/>
              <a:t>Bandurina</a:t>
            </a:r>
            <a:r>
              <a:rPr lang="en-GB" dirty="0" smtClean="0"/>
              <a:t> </a:t>
            </a:r>
            <a:r>
              <a:rPr lang="en-GB" dirty="0" err="1" smtClean="0"/>
              <a:t>teorija</a:t>
            </a:r>
            <a:r>
              <a:rPr lang="en-GB" dirty="0" smtClean="0"/>
              <a:t> </a:t>
            </a:r>
            <a:r>
              <a:rPr lang="en-GB" dirty="0" smtClean="0"/>
              <a:t>o </a:t>
            </a:r>
            <a:r>
              <a:rPr lang="en-GB" dirty="0" err="1" smtClean="0"/>
              <a:t>samo-efikasnosti</a:t>
            </a:r>
            <a:r>
              <a:rPr lang="en-GB" dirty="0" smtClean="0"/>
              <a:t> </a:t>
            </a:r>
            <a:r>
              <a:rPr lang="en-GB" sz="2400" dirty="0" smtClean="0"/>
              <a:t>(1997</a:t>
            </a:r>
            <a:r>
              <a:rPr lang="en-GB" sz="2400" dirty="0" smtClean="0"/>
              <a:t>).</a:t>
            </a:r>
            <a:endParaRPr lang="en-GB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Samoregulacione</a:t>
            </a:r>
            <a:r>
              <a:rPr lang="en-GB" dirty="0" smtClean="0"/>
              <a:t> </a:t>
            </a:r>
            <a:r>
              <a:rPr lang="en-GB" dirty="0" err="1" smtClean="0"/>
              <a:t>strategije</a:t>
            </a:r>
            <a:r>
              <a:rPr lang="en-GB" dirty="0" smtClean="0"/>
              <a:t> u </a:t>
            </a:r>
            <a:r>
              <a:rPr lang="en-GB" dirty="0" err="1" smtClean="0"/>
              <a:t>grupi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tri </a:t>
            </a:r>
            <a:r>
              <a:rPr lang="en-GB" dirty="0" err="1" smtClean="0"/>
              <a:t>tegle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https://www.youtube.com/watch?v=ddR6VK3-F3Y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Sledeća</a:t>
            </a:r>
            <a:r>
              <a:rPr lang="en-GB" dirty="0" smtClean="0"/>
              <a:t> </a:t>
            </a:r>
            <a:r>
              <a:rPr lang="en-GB" dirty="0" err="1" smtClean="0"/>
              <a:t>važna</a:t>
            </a:r>
            <a:r>
              <a:rPr lang="en-GB" dirty="0" smtClean="0"/>
              <a:t> </a:t>
            </a:r>
            <a:r>
              <a:rPr lang="en-GB" dirty="0" err="1" smtClean="0"/>
              <a:t>sposobnost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učestvuje</a:t>
            </a:r>
            <a:r>
              <a:rPr lang="en-GB" dirty="0" smtClean="0"/>
              <a:t> u </a:t>
            </a:r>
            <a:r>
              <a:rPr lang="en-GB" dirty="0" err="1" smtClean="0"/>
              <a:t>procesu</a:t>
            </a:r>
            <a:r>
              <a:rPr lang="en-GB" dirty="0" smtClean="0"/>
              <a:t> </a:t>
            </a:r>
            <a:r>
              <a:rPr lang="en-GB" dirty="0" err="1" smtClean="0"/>
              <a:t>mišljenja</a:t>
            </a:r>
            <a:r>
              <a:rPr lang="en-GB" dirty="0" smtClean="0"/>
              <a:t> je </a:t>
            </a:r>
            <a:r>
              <a:rPr lang="en-GB" dirty="0" err="1" smtClean="0"/>
              <a:t>govor</a:t>
            </a:r>
            <a:r>
              <a:rPr lang="en-GB" dirty="0" smtClean="0"/>
              <a:t>!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mtClean="0"/>
              <a:t>Jezička simbolizacija </a:t>
            </a:r>
            <a:endParaRPr lang="en-US" alt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 smtClean="0"/>
              <a:t>Jezička simbolizacija je mentalni proces sticanja,stvaranja i korišćenja jezičkih simbola koji služe za šifriranje (kodiranje ) iskustva.</a:t>
            </a:r>
          </a:p>
          <a:p>
            <a:pPr eaLnBrk="1" hangingPunct="1"/>
            <a:r>
              <a:rPr lang="sr-Latn-CS" altLang="en-US" smtClean="0"/>
              <a:t>Najčešći vid simbolizacije koji koristi čovek jeste jezička simbolizacija.</a:t>
            </a:r>
          </a:p>
          <a:p>
            <a:pPr eaLnBrk="1" hangingPunct="1"/>
            <a:r>
              <a:rPr lang="sr-Latn-CS" altLang="en-US" smtClean="0">
                <a:solidFill>
                  <a:srgbClr val="FF0000"/>
                </a:solidFill>
              </a:rPr>
              <a:t>Reč se smatra najsavršenijim i najapstraktnijim simbolom</a:t>
            </a:r>
            <a:r>
              <a:rPr lang="sr-Latn-CS" altLang="en-US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/>
              <a:t>Z</a:t>
            </a:r>
            <a:r>
              <a:rPr lang="en-GB" dirty="0" err="1" smtClean="0"/>
              <a:t>aključivanje</a:t>
            </a:r>
            <a:r>
              <a:rPr lang="en-GB" dirty="0" smtClean="0"/>
              <a:t>: „</a:t>
            </a:r>
            <a:r>
              <a:rPr lang="en-GB" dirty="0" err="1" smtClean="0"/>
              <a:t>Mislim</a:t>
            </a:r>
            <a:r>
              <a:rPr lang="en-GB" dirty="0" smtClean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ću</a:t>
            </a:r>
            <a:r>
              <a:rPr lang="en-GB" dirty="0"/>
              <a:t> </a:t>
            </a:r>
            <a:r>
              <a:rPr lang="en-GB" dirty="0" err="1"/>
              <a:t>upisati</a:t>
            </a:r>
            <a:r>
              <a:rPr lang="en-GB" dirty="0"/>
              <a:t>  </a:t>
            </a:r>
            <a:r>
              <a:rPr lang="en-GB" dirty="0" err="1" smtClean="0"/>
              <a:t>matematički</a:t>
            </a:r>
            <a:r>
              <a:rPr lang="en-GB" dirty="0" smtClean="0"/>
              <a:t> </a:t>
            </a:r>
            <a:r>
              <a:rPr lang="en-GB" dirty="0" err="1" smtClean="0"/>
              <a:t>fakultet</a:t>
            </a:r>
            <a:r>
              <a:rPr lang="en-GB" dirty="0"/>
              <a:t>, </a:t>
            </a:r>
            <a:r>
              <a:rPr lang="en-GB" dirty="0" err="1"/>
              <a:t>zato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imam </a:t>
            </a:r>
            <a:r>
              <a:rPr lang="en-GB" dirty="0" err="1"/>
              <a:t>odlične</a:t>
            </a:r>
            <a:r>
              <a:rPr lang="en-GB" dirty="0"/>
              <a:t> </a:t>
            </a:r>
            <a:r>
              <a:rPr lang="en-GB" dirty="0" err="1"/>
              <a:t>ocene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matematike</a:t>
            </a:r>
            <a:r>
              <a:rPr lang="en-GB" dirty="0"/>
              <a:t> </a:t>
            </a:r>
            <a:r>
              <a:rPr lang="en-GB" dirty="0" smtClean="0"/>
              <a:t>“,</a:t>
            </a:r>
          </a:p>
          <a:p>
            <a:r>
              <a:rPr lang="en-GB" dirty="0" err="1" smtClean="0"/>
              <a:t>Sećanje</a:t>
            </a:r>
            <a:r>
              <a:rPr lang="en-GB" dirty="0" smtClean="0"/>
              <a:t>: „</a:t>
            </a:r>
            <a:r>
              <a:rPr lang="en-GB" dirty="0" err="1" smtClean="0"/>
              <a:t>Mislim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prošlo</a:t>
            </a:r>
            <a:r>
              <a:rPr lang="en-GB" dirty="0"/>
              <a:t> </a:t>
            </a:r>
            <a:r>
              <a:rPr lang="en-GB" dirty="0" err="1"/>
              <a:t>leto</a:t>
            </a:r>
            <a:r>
              <a:rPr lang="en-GB" dirty="0" smtClean="0"/>
              <a:t>.“; </a:t>
            </a:r>
          </a:p>
          <a:p>
            <a:r>
              <a:rPr lang="en-GB" dirty="0" err="1"/>
              <a:t>V</a:t>
            </a:r>
            <a:r>
              <a:rPr lang="en-GB" dirty="0" err="1" smtClean="0"/>
              <a:t>erovanje„Mislim</a:t>
            </a:r>
            <a:r>
              <a:rPr lang="en-GB" dirty="0" smtClean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postoji</a:t>
            </a:r>
            <a:r>
              <a:rPr lang="en-GB" dirty="0"/>
              <a:t> </a:t>
            </a:r>
            <a:r>
              <a:rPr lang="en-GB" dirty="0" err="1"/>
              <a:t>prava</a:t>
            </a:r>
            <a:r>
              <a:rPr lang="en-GB" dirty="0"/>
              <a:t> </a:t>
            </a:r>
            <a:r>
              <a:rPr lang="en-GB" dirty="0" err="1"/>
              <a:t>ljubav</a:t>
            </a:r>
            <a:r>
              <a:rPr lang="en-GB" dirty="0"/>
              <a:t>.“ </a:t>
            </a:r>
            <a:endParaRPr lang="en-GB" dirty="0" smtClean="0"/>
          </a:p>
          <a:p>
            <a:r>
              <a:rPr lang="en-GB" dirty="0" err="1"/>
              <a:t>M</a:t>
            </a:r>
            <a:r>
              <a:rPr lang="en-GB" dirty="0" err="1" smtClean="0"/>
              <a:t>aštanje</a:t>
            </a:r>
            <a:r>
              <a:rPr lang="en-GB" dirty="0" smtClean="0"/>
              <a:t>; „</a:t>
            </a:r>
            <a:r>
              <a:rPr lang="en-GB" dirty="0" err="1"/>
              <a:t>Mislim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bi </a:t>
            </a:r>
            <a:r>
              <a:rPr lang="en-GB" dirty="0" err="1"/>
              <a:t>bilo</a:t>
            </a:r>
            <a:r>
              <a:rPr lang="en-GB" dirty="0"/>
              <a:t> </a:t>
            </a:r>
            <a:r>
              <a:rPr lang="en-GB" dirty="0" err="1"/>
              <a:t>lepo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sam</a:t>
            </a:r>
            <a:r>
              <a:rPr lang="en-GB" dirty="0"/>
              <a:t> </a:t>
            </a:r>
            <a:r>
              <a:rPr lang="en-GB" dirty="0" err="1"/>
              <a:t>sada</a:t>
            </a:r>
            <a:r>
              <a:rPr lang="en-GB" dirty="0"/>
              <a:t> u </a:t>
            </a:r>
            <a:r>
              <a:rPr lang="en-GB" dirty="0" err="1"/>
              <a:t>prirodi</a:t>
            </a:r>
            <a:r>
              <a:rPr lang="en-GB" dirty="0"/>
              <a:t>“ </a:t>
            </a:r>
            <a:endParaRPr lang="en-GB" dirty="0" smtClean="0"/>
          </a:p>
          <a:p>
            <a:r>
              <a:rPr lang="en-GB" dirty="0" err="1"/>
              <a:t>O</a:t>
            </a:r>
            <a:r>
              <a:rPr lang="en-GB" dirty="0" err="1" smtClean="0"/>
              <a:t>dlučivanje„Mislim</a:t>
            </a:r>
            <a:r>
              <a:rPr lang="en-GB" dirty="0" smtClean="0"/>
              <a:t> </a:t>
            </a:r>
            <a:r>
              <a:rPr lang="en-GB" dirty="0" err="1"/>
              <a:t>šta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obučem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večerašnju</a:t>
            </a:r>
            <a:r>
              <a:rPr lang="en-GB" dirty="0"/>
              <a:t> </a:t>
            </a:r>
            <a:r>
              <a:rPr lang="en-GB" dirty="0" err="1"/>
              <a:t>žurku</a:t>
            </a:r>
            <a:r>
              <a:rPr lang="en-GB" dirty="0" smtClean="0"/>
              <a:t>.“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dirty="0"/>
              <a:t>Mišljenje u užem smislu predstavlja</a:t>
            </a:r>
            <a:r>
              <a:rPr lang="vi-VN" b="1" dirty="0"/>
              <a:t> kognitivni proces kojim se operiše simbolima (predstavama, pojmovima, rečima) sa ciljem da se dođe do novih saznanja o bitnim odnosima među pojavama.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u="sng" dirty="0" err="1"/>
              <a:t>Misliti</a:t>
            </a:r>
            <a:r>
              <a:rPr lang="en-US" u="sng" dirty="0"/>
              <a:t> </a:t>
            </a:r>
            <a:r>
              <a:rPr lang="en-US" u="sng" dirty="0" err="1"/>
              <a:t>znači</a:t>
            </a:r>
            <a:r>
              <a:rPr lang="en-US" u="sng" dirty="0"/>
              <a:t> </a:t>
            </a:r>
            <a:r>
              <a:rPr lang="en-US" b="1" u="sng" dirty="0" err="1"/>
              <a:t>rešavati</a:t>
            </a:r>
            <a:r>
              <a:rPr lang="en-US" b="1" u="sng" dirty="0"/>
              <a:t> </a:t>
            </a:r>
            <a:r>
              <a:rPr lang="en-US" b="1" u="sng" dirty="0" err="1"/>
              <a:t>neki</a:t>
            </a:r>
            <a:r>
              <a:rPr lang="en-US" b="1" u="sng" dirty="0"/>
              <a:t> problem</a:t>
            </a:r>
            <a:r>
              <a:rPr lang="en-US" b="1" dirty="0"/>
              <a:t>, </a:t>
            </a:r>
            <a:r>
              <a:rPr lang="en-US" dirty="0" err="1"/>
              <a:t>tražiti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neko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, </a:t>
            </a:r>
            <a:r>
              <a:rPr lang="en-US" dirty="0" err="1"/>
              <a:t>doći</a:t>
            </a:r>
            <a:r>
              <a:rPr lang="en-US" dirty="0"/>
              <a:t> do </a:t>
            </a:r>
            <a:r>
              <a:rPr lang="en-US" dirty="0" err="1"/>
              <a:t>zaključka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 err="1"/>
              <a:t>Mišljenje</a:t>
            </a:r>
            <a:r>
              <a:rPr lang="en-US" dirty="0"/>
              <a:t> se </a:t>
            </a:r>
            <a:r>
              <a:rPr lang="en-US" dirty="0" err="1"/>
              <a:t>pokreće</a:t>
            </a:r>
            <a:r>
              <a:rPr lang="en-US" dirty="0"/>
              <a:t> u </a:t>
            </a:r>
            <a:r>
              <a:rPr lang="en-US" dirty="0" err="1"/>
              <a:t>onim</a:t>
            </a:r>
            <a:r>
              <a:rPr lang="en-US" dirty="0"/>
              <a:t> </a:t>
            </a:r>
            <a:r>
              <a:rPr lang="en-US" dirty="0" err="1"/>
              <a:t>situacijama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dotadašnje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 </a:t>
            </a:r>
            <a:r>
              <a:rPr lang="sr-Latn-RS" dirty="0"/>
              <a:t>i </a:t>
            </a:r>
            <a:r>
              <a:rPr lang="en-US" dirty="0" err="1"/>
              <a:t>iskustvo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bi se </a:t>
            </a:r>
            <a:r>
              <a:rPr lang="en-US" dirty="0" err="1"/>
              <a:t>čovek</a:t>
            </a:r>
            <a:r>
              <a:rPr lang="en-US" dirty="0"/>
              <a:t>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prilagodio</a:t>
            </a:r>
            <a:r>
              <a:rPr lang="en-US" dirty="0"/>
              <a:t>. U </a:t>
            </a:r>
            <a:r>
              <a:rPr lang="en-US" dirty="0" err="1"/>
              <a:t>takvim</a:t>
            </a:r>
            <a:r>
              <a:rPr lang="en-US" dirty="0"/>
              <a:t> </a:t>
            </a:r>
            <a:r>
              <a:rPr lang="en-US" dirty="0" err="1"/>
              <a:t>situacijama</a:t>
            </a:r>
            <a:r>
              <a:rPr lang="en-US" dirty="0"/>
              <a:t> </a:t>
            </a:r>
            <a:r>
              <a:rPr lang="en-US" dirty="0" err="1"/>
              <a:t>nužno</a:t>
            </a:r>
            <a:r>
              <a:rPr lang="en-US" dirty="0"/>
              <a:t> je </a:t>
            </a:r>
            <a:r>
              <a:rPr lang="en-US" dirty="0" err="1"/>
              <a:t>iskoristiti</a:t>
            </a:r>
            <a:r>
              <a:rPr lang="en-US" dirty="0"/>
              <a:t> </a:t>
            </a:r>
            <a:r>
              <a:rPr lang="en-US" dirty="0" err="1"/>
              <a:t>staro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 I </a:t>
            </a:r>
            <a:r>
              <a:rPr lang="en-US" dirty="0" err="1"/>
              <a:t>iskustvo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sasvim</a:t>
            </a:r>
            <a:r>
              <a:rPr lang="en-US" dirty="0"/>
              <a:t> </a:t>
            </a:r>
            <a:r>
              <a:rPr lang="en-US" dirty="0" err="1"/>
              <a:t>nov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,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uvideti</a:t>
            </a:r>
            <a:r>
              <a:rPr lang="en-US" dirty="0"/>
              <a:t> put I </a:t>
            </a:r>
            <a:r>
              <a:rPr lang="en-US" dirty="0" err="1"/>
              <a:t>načine</a:t>
            </a:r>
            <a:r>
              <a:rPr lang="en-US" dirty="0"/>
              <a:t> </a:t>
            </a:r>
            <a:r>
              <a:rPr lang="en-US" dirty="0" err="1"/>
              <a:t>rešavanja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, </a:t>
            </a:r>
            <a:r>
              <a:rPr lang="en-US" dirty="0" err="1"/>
              <a:t>uočiti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upotrebe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bi se </a:t>
            </a:r>
            <a:r>
              <a:rPr lang="en-US" dirty="0" err="1"/>
              <a:t>došlo</a:t>
            </a:r>
            <a:r>
              <a:rPr lang="en-US" dirty="0"/>
              <a:t> do </a:t>
            </a:r>
            <a:r>
              <a:rPr lang="en-US" dirty="0" err="1"/>
              <a:t>cilja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/>
              <a:t>Стари Грци говорили су: Мишљење почиње чуђењем!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/>
              <a:t>Пример Исака Њутна : 	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/>
              <a:t>- Пад јабуке видели су милиони људи, али је то тек за Њутна био проблем, подстицај за мишљење</a:t>
            </a:r>
            <a:r>
              <a:rPr lang="sr-Latn-RS" dirty="0"/>
              <a:t>!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u="sng" dirty="0" err="1"/>
              <a:t>Suština</a:t>
            </a:r>
            <a:r>
              <a:rPr lang="en-US" u="sng" dirty="0"/>
              <a:t> </a:t>
            </a:r>
            <a:r>
              <a:rPr lang="en-US" u="sng" dirty="0" err="1"/>
              <a:t>mišljenja</a:t>
            </a:r>
            <a:r>
              <a:rPr lang="en-US" u="sng" dirty="0"/>
              <a:t> </a:t>
            </a:r>
            <a:r>
              <a:rPr lang="en-US" u="sng" dirty="0" err="1"/>
              <a:t>jeste</a:t>
            </a:r>
            <a:r>
              <a:rPr lang="en-US" u="sng" dirty="0"/>
              <a:t> </a:t>
            </a:r>
            <a:r>
              <a:rPr lang="en-US" b="1" u="sng" dirty="0" err="1"/>
              <a:t>uvi</a:t>
            </a:r>
            <a:r>
              <a:rPr lang="sr-Latn-RS" b="1" u="sng" dirty="0"/>
              <a:t>đ</a:t>
            </a:r>
            <a:r>
              <a:rPr lang="en-US" b="1" u="sng" dirty="0" err="1"/>
              <a:t>anje</a:t>
            </a:r>
            <a:r>
              <a:rPr lang="en-US" u="sng" dirty="0"/>
              <a:t> </a:t>
            </a:r>
            <a:r>
              <a:rPr lang="en-US" u="sng" dirty="0" err="1"/>
              <a:t>relacija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uv</a:t>
            </a:r>
            <a:r>
              <a:rPr lang="sr-Latn-RS" dirty="0"/>
              <a:t>iđ</a:t>
            </a:r>
            <a:r>
              <a:rPr lang="en-US" dirty="0" err="1"/>
              <a:t>anje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en-US" dirty="0" err="1"/>
              <a:t>elemenata</a:t>
            </a:r>
            <a:r>
              <a:rPr lang="en-US" dirty="0"/>
              <a:t> u </a:t>
            </a:r>
            <a:r>
              <a:rPr lang="en-US" dirty="0" err="1"/>
              <a:t>datoj</a:t>
            </a:r>
            <a:r>
              <a:rPr lang="en-US" dirty="0"/>
              <a:t> </a:t>
            </a:r>
            <a:r>
              <a:rPr lang="en-US" dirty="0" err="1"/>
              <a:t>situaciji</a:t>
            </a:r>
            <a:r>
              <a:rPr lang="en-US" dirty="0"/>
              <a:t>. </a:t>
            </a:r>
            <a:r>
              <a:rPr lang="en-US" dirty="0" err="1"/>
              <a:t>Uvi</a:t>
            </a:r>
            <a:r>
              <a:rPr lang="sr-Latn-RS" dirty="0"/>
              <a:t>đ</a:t>
            </a:r>
            <a:r>
              <a:rPr lang="en-US" dirty="0" err="1"/>
              <a:t>anjem</a:t>
            </a:r>
            <a:r>
              <a:rPr lang="en-US" dirty="0"/>
              <a:t> se </a:t>
            </a:r>
            <a:r>
              <a:rPr lang="en-US" b="1" dirty="0" err="1"/>
              <a:t>shvata</a:t>
            </a:r>
            <a:r>
              <a:rPr lang="en-US" b="1" dirty="0"/>
              <a:t>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unutrašnja</a:t>
            </a:r>
            <a:r>
              <a:rPr lang="en-US" dirty="0"/>
              <a:t>, </a:t>
            </a:r>
            <a:r>
              <a:rPr lang="en-US" dirty="0" err="1"/>
              <a:t>nevidljiva</a:t>
            </a:r>
            <a:r>
              <a:rPr lang="en-US" dirty="0"/>
              <a:t> </a:t>
            </a:r>
            <a:r>
              <a:rPr lang="en-US" dirty="0" err="1"/>
              <a:t>povezanost</a:t>
            </a:r>
            <a:r>
              <a:rPr lang="en-US" dirty="0"/>
              <a:t>. </a:t>
            </a:r>
            <a:endParaRPr lang="sr-Latn-R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Uvi</a:t>
            </a:r>
            <a:r>
              <a:rPr lang="sr-Latn-RS" dirty="0"/>
              <a:t>đ</a:t>
            </a:r>
            <a:r>
              <a:rPr lang="en-US" dirty="0" err="1"/>
              <a:t>anjem</a:t>
            </a:r>
            <a:r>
              <a:rPr lang="en-US" dirty="0"/>
              <a:t> se </a:t>
            </a:r>
            <a:r>
              <a:rPr lang="en-US" dirty="0" err="1"/>
              <a:t>utvr</a:t>
            </a:r>
            <a:r>
              <a:rPr lang="sr-Latn-RS" dirty="0"/>
              <a:t>đ</a:t>
            </a:r>
            <a:r>
              <a:rPr lang="en-US" dirty="0" err="1" smtClean="0"/>
              <a:t>uje</a:t>
            </a:r>
            <a:r>
              <a:rPr lang="en-US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u="sng" dirty="0"/>
              <a:t>-</a:t>
            </a:r>
            <a:r>
              <a:rPr lang="en-US" u="sng" dirty="0" smtClean="0"/>
              <a:t> </a:t>
            </a:r>
            <a:r>
              <a:rPr lang="en-US" u="sng" dirty="0"/>
              <a:t>da li </a:t>
            </a:r>
            <a:r>
              <a:rPr lang="en-US" u="sng" dirty="0" err="1"/>
              <a:t>nešto</a:t>
            </a:r>
            <a:r>
              <a:rPr lang="en-US" u="sng" dirty="0"/>
              <a:t> </a:t>
            </a:r>
            <a:r>
              <a:rPr lang="en-US" u="sng" dirty="0" err="1"/>
              <a:t>jeste</a:t>
            </a:r>
            <a:r>
              <a:rPr lang="en-US" u="sng" dirty="0"/>
              <a:t> </a:t>
            </a:r>
            <a:r>
              <a:rPr lang="en-US" u="sng" dirty="0" err="1"/>
              <a:t>ili</a:t>
            </a:r>
            <a:r>
              <a:rPr lang="en-US" u="sng" dirty="0"/>
              <a:t> </a:t>
            </a:r>
            <a:r>
              <a:rPr lang="en-US" u="sng" dirty="0" err="1"/>
              <a:t>nije</a:t>
            </a:r>
            <a:r>
              <a:rPr lang="en-US" u="sng" dirty="0"/>
              <a:t> </a:t>
            </a:r>
            <a:r>
              <a:rPr lang="sr-Latn-RS" u="sng" dirty="0"/>
              <a:t>(</a:t>
            </a:r>
            <a:r>
              <a:rPr lang="en-US" dirty="0"/>
              <a:t>Da li je </a:t>
            </a:r>
            <a:r>
              <a:rPr lang="en-US" dirty="0" err="1"/>
              <a:t>pingvin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/>
              <a:t>, da li </a:t>
            </a:r>
            <a:r>
              <a:rPr lang="en-US" dirty="0" err="1"/>
              <a:t>sam</a:t>
            </a:r>
            <a:r>
              <a:rPr lang="en-US" dirty="0"/>
              <a:t> ja </a:t>
            </a:r>
            <a:r>
              <a:rPr lang="en-US" dirty="0" err="1"/>
              <a:t>moralan</a:t>
            </a:r>
            <a:r>
              <a:rPr lang="en-US" dirty="0"/>
              <a:t> </a:t>
            </a:r>
            <a:r>
              <a:rPr lang="en-US" dirty="0" err="1"/>
              <a:t>čovek</a:t>
            </a:r>
            <a:r>
              <a:rPr lang="en-US" dirty="0"/>
              <a:t>)</a:t>
            </a:r>
            <a:r>
              <a:rPr lang="sr-Latn-RS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u="sng" dirty="0" err="1" smtClean="0"/>
              <a:t>sličnost</a:t>
            </a:r>
            <a:r>
              <a:rPr lang="en-US" u="sng" dirty="0" smtClean="0"/>
              <a:t> </a:t>
            </a:r>
            <a:r>
              <a:rPr lang="en-US" u="sng" dirty="0"/>
              <a:t>I </a:t>
            </a:r>
            <a:r>
              <a:rPr lang="en-US" u="sng" dirty="0" err="1"/>
              <a:t>razlika</a:t>
            </a:r>
            <a:r>
              <a:rPr lang="en-US" u="sng" dirty="0"/>
              <a:t>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objekta</a:t>
            </a:r>
            <a:r>
              <a:rPr lang="en-US" dirty="0"/>
              <a:t>,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u="sng" dirty="0" err="1" smtClean="0"/>
              <a:t>uzroci</a:t>
            </a:r>
            <a:r>
              <a:rPr lang="en-US" u="sng" dirty="0" smtClean="0"/>
              <a:t> </a:t>
            </a:r>
            <a:r>
              <a:rPr lang="en-US" u="sng" dirty="0" err="1"/>
              <a:t>ili</a:t>
            </a:r>
            <a:r>
              <a:rPr lang="en-US" u="sng" dirty="0"/>
              <a:t> </a:t>
            </a:r>
            <a:r>
              <a:rPr lang="en-US" u="sng" dirty="0" err="1"/>
              <a:t>posledice</a:t>
            </a:r>
            <a:r>
              <a:rPr lang="en-US" dirty="0"/>
              <a:t>,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u="sng" dirty="0" err="1" smtClean="0"/>
              <a:t>odnos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en-US" dirty="0" err="1"/>
              <a:t>pojava</a:t>
            </a:r>
            <a:r>
              <a:rPr lang="en-US" dirty="0"/>
              <a:t> (</a:t>
            </a:r>
            <a:r>
              <a:rPr lang="en-US" dirty="0" err="1"/>
              <a:t>da</a:t>
            </a:r>
            <a:r>
              <a:rPr lang="en-US" dirty="0"/>
              <a:t> je </a:t>
            </a:r>
            <a:r>
              <a:rPr lang="en-US" dirty="0" err="1"/>
              <a:t>nešto</a:t>
            </a:r>
            <a:r>
              <a:rPr lang="en-US" dirty="0"/>
              <a:t> pre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, gore </a:t>
            </a:r>
            <a:r>
              <a:rPr lang="en-US" dirty="0" err="1"/>
              <a:t>ili</a:t>
            </a:r>
            <a:r>
              <a:rPr lang="en-US" dirty="0"/>
              <a:t> dole, </a:t>
            </a:r>
            <a:r>
              <a:rPr lang="en-US" dirty="0" err="1"/>
              <a:t>juče</a:t>
            </a:r>
            <a:r>
              <a:rPr lang="en-US" dirty="0"/>
              <a:t>, </a:t>
            </a:r>
            <a:r>
              <a:rPr lang="en-US" dirty="0" err="1"/>
              <a:t>danas</a:t>
            </a:r>
            <a:r>
              <a:rPr lang="en-US" dirty="0"/>
              <a:t>, sutra, </a:t>
            </a:r>
            <a:r>
              <a:rPr lang="en-US" dirty="0" err="1"/>
              <a:t>prošlo</a:t>
            </a:r>
            <a:r>
              <a:rPr lang="en-US" dirty="0"/>
              <a:t> I </a:t>
            </a:r>
            <a:r>
              <a:rPr lang="en-US" dirty="0" err="1"/>
              <a:t>buduće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7296" t="21411" r="25257" b="15191"/>
          <a:stretch>
            <a:fillRect/>
          </a:stretch>
        </p:blipFill>
        <p:spPr bwMode="auto">
          <a:xfrm>
            <a:off x="179512" y="188640"/>
            <a:ext cx="8964488" cy="6669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2242</Words>
  <Application>Microsoft Office PowerPoint</Application>
  <PresentationFormat>On-screen Show (4:3)</PresentationFormat>
  <Paragraphs>161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 Kognitivni razvoj </vt:lpstr>
      <vt:lpstr>Kognitivni razvoj</vt:lpstr>
      <vt:lpstr>Slide 3</vt:lpstr>
      <vt:lpstr>Šta znači misliti?</vt:lpstr>
      <vt:lpstr>Slide 5</vt:lpstr>
      <vt:lpstr>Slide 6</vt:lpstr>
      <vt:lpstr>Slide 7</vt:lpstr>
      <vt:lpstr>Slide 8</vt:lpstr>
      <vt:lpstr>Slide 9</vt:lpstr>
      <vt:lpstr>VRSTE MISLJENJA</vt:lpstr>
      <vt:lpstr>VRSTE MISLJENJA</vt:lpstr>
      <vt:lpstr>VRSTE MIŠLJENJA</vt:lpstr>
      <vt:lpstr>ДИВЕРГЕНТНО И СТВАРАЛАЧКО МИШЉЕDIVERGENЊЕ – ВЕЖБЕ КРЕАТИВНОСТИ</vt:lpstr>
      <vt:lpstr>Slide 14</vt:lpstr>
      <vt:lpstr>Kakve predstave ljudi koriste da bi mislili</vt:lpstr>
      <vt:lpstr>Slide 16</vt:lpstr>
      <vt:lpstr>Slide 17</vt:lpstr>
      <vt:lpstr>Slide 18</vt:lpstr>
      <vt:lpstr>Slide 19</vt:lpstr>
      <vt:lpstr> Stalnost/konstantnost objekta </vt:lpstr>
      <vt:lpstr>Slide 21</vt:lpstr>
      <vt:lpstr>Teorija uma</vt:lpstr>
      <vt:lpstr>Teorija uma – sposobnost donošenja zaključaka o sopstvenim mentalnim stanjima i mentalnim stanjima drugih osoba</vt:lpstr>
      <vt:lpstr>Mislim da ti .... misliš, veruješ, želiš, osećaš,....</vt:lpstr>
      <vt:lpstr>Sanja i Ana  (1985, Simon Baron-Cohen, Sally i Ann exp.) </vt:lpstr>
      <vt:lpstr>Slide 26</vt:lpstr>
      <vt:lpstr>Priče </vt:lpstr>
      <vt:lpstr>...</vt:lpstr>
      <vt:lpstr>ŽMURKE</vt:lpstr>
      <vt:lpstr>TOPLO HLADNO</vt:lpstr>
      <vt:lpstr>POGODI KO SAM?</vt:lpstr>
      <vt:lpstr>Mentalne rotacije, prostorno rezonovanje prema zadatom primeru,...</vt:lpstr>
      <vt:lpstr>Šah – kraljevska igra</vt:lpstr>
      <vt:lpstr> Tehnike za razvoj mišljenja Tehnike za razvoj sposobnosti pamćenja </vt:lpstr>
      <vt:lpstr>METAKOGNICIJA</vt:lpstr>
      <vt:lpstr> Metakognitivni alati (bigsix) šest koraka u rešavanju problema: </vt:lpstr>
      <vt:lpstr>Slide 37</vt:lpstr>
      <vt:lpstr> Na osnovu većeg broja istraživanja, ističu se sledeće karakteristike učenika koji vrše samoregulaciju svog procesa učenja (Torrano Montalvo &amp; Gonzales Torres, 2004): </vt:lpstr>
      <vt:lpstr>Pod metakognicijom se najčešće podrazumevaju sledeće pojave (prema Kovač-Cerović, 1996): </vt:lpstr>
      <vt:lpstr>Žan Pijaže</vt:lpstr>
      <vt:lpstr>Lav Vigotski</vt:lpstr>
      <vt:lpstr>Slide 42</vt:lpstr>
      <vt:lpstr>Slide 43</vt:lpstr>
      <vt:lpstr>Samoregulacione strategije u grupi tri tegle</vt:lpstr>
      <vt:lpstr>Slide 45</vt:lpstr>
      <vt:lpstr>Jezička simbolizacija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Kognitivni razvoj </dc:title>
  <dc:creator>AS</dc:creator>
  <cp:lastModifiedBy>AS</cp:lastModifiedBy>
  <cp:revision>9</cp:revision>
  <dcterms:created xsi:type="dcterms:W3CDTF">2021-11-14T19:50:32Z</dcterms:created>
  <dcterms:modified xsi:type="dcterms:W3CDTF">2021-11-18T12:41:46Z</dcterms:modified>
</cp:coreProperties>
</file>